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52"/>
  </p:notesMasterIdLst>
  <p:sldIdLst>
    <p:sldId id="256" r:id="rId8"/>
    <p:sldId id="258" r:id="rId9"/>
    <p:sldId id="261" r:id="rId10"/>
    <p:sldId id="262" r:id="rId11"/>
    <p:sldId id="259" r:id="rId12"/>
    <p:sldId id="260" r:id="rId13"/>
    <p:sldId id="264" r:id="rId14"/>
    <p:sldId id="266" r:id="rId15"/>
    <p:sldId id="267" r:id="rId16"/>
    <p:sldId id="268" r:id="rId17"/>
    <p:sldId id="269" r:id="rId18"/>
    <p:sldId id="263" r:id="rId19"/>
    <p:sldId id="265" r:id="rId20"/>
    <p:sldId id="270" r:id="rId21"/>
    <p:sldId id="271" r:id="rId22"/>
    <p:sldId id="272" r:id="rId23"/>
    <p:sldId id="275" r:id="rId24"/>
    <p:sldId id="276" r:id="rId25"/>
    <p:sldId id="277" r:id="rId26"/>
    <p:sldId id="278" r:id="rId27"/>
    <p:sldId id="273"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3" r:id="rId42"/>
    <p:sldId id="295" r:id="rId43"/>
    <p:sldId id="296" r:id="rId44"/>
    <p:sldId id="299" r:id="rId45"/>
    <p:sldId id="297" r:id="rId46"/>
    <p:sldId id="304" r:id="rId47"/>
    <p:sldId id="303" r:id="rId48"/>
    <p:sldId id="305" r:id="rId49"/>
    <p:sldId id="307"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50" d="100"/>
          <a:sy n="50" d="100"/>
        </p:scale>
        <p:origin x="34" y="23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32446-D26F-48D0-8183-3DB6C2E468EF}" type="datetimeFigureOut">
              <a:rPr lang="en-US" smtClean="0"/>
              <a:t>12/30/2013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1C252-88B0-4036-87F7-2190281DA3CB}" type="slidenum">
              <a:rPr lang="en-US" smtClean="0"/>
              <a:t>‹#›</a:t>
            </a:fld>
            <a:endParaRPr lang="en-US"/>
          </a:p>
        </p:txBody>
      </p:sp>
    </p:spTree>
    <p:extLst>
      <p:ext uri="{BB962C8B-B14F-4D97-AF65-F5344CB8AC3E}">
        <p14:creationId xmlns:p14="http://schemas.microsoft.com/office/powerpoint/2010/main" val="142613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61C252-88B0-4036-87F7-2190281DA3CB}" type="slidenum">
              <a:rPr lang="en-US" smtClean="0"/>
              <a:t>1</a:t>
            </a:fld>
            <a:endParaRPr lang="en-US"/>
          </a:p>
        </p:txBody>
      </p:sp>
    </p:spTree>
    <p:extLst>
      <p:ext uri="{BB962C8B-B14F-4D97-AF65-F5344CB8AC3E}">
        <p14:creationId xmlns:p14="http://schemas.microsoft.com/office/powerpoint/2010/main" val="216513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1AFDD4-11FF-487E-98DE-009D9CAF9E16}" type="slidenum">
              <a:rPr lang="en-US"/>
              <a:pPr/>
              <a:t>34</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smtClean="0"/>
              <a:t>Trickier – here second argument was written by Posner, a highly respected law and econ judge.  Need to break the argument but reduce any focus on Posner and avoid any unnecessary mudslinging to the opinion.  Never referred to Posner by name once.</a:t>
            </a:r>
          </a:p>
          <a:p>
            <a:pPr eaLnBrk="1" hangingPunct="1"/>
            <a:endParaRPr lang="en-US" smtClean="0"/>
          </a:p>
          <a:p>
            <a:pPr eaLnBrk="1" hangingPunct="1"/>
            <a:r>
              <a:rPr lang="en-US" smtClean="0"/>
              <a:t>	</a:t>
            </a:r>
            <a:r>
              <a:rPr lang="en-US" smtClean="0">
                <a:sym typeface="Wingdings" panose="05000000000000000000" pitchFamily="2" charset="2"/>
              </a:rPr>
              <a:t>  before hitting Posner’s theory head on, find another body of law to reject it for us, so it is not US hitting back at Posner.  Found a way to frame it through Cal law.</a:t>
            </a:r>
          </a:p>
          <a:p>
            <a:pPr eaLnBrk="1" hangingPunct="1"/>
            <a:endParaRPr lang="en-US" smtClean="0">
              <a:sym typeface="Wingdings" panose="05000000000000000000" pitchFamily="2" charset="2"/>
            </a:endParaRPr>
          </a:p>
          <a:p>
            <a:pPr eaLnBrk="1" hangingPunct="1"/>
            <a:r>
              <a:rPr lang="en-US" smtClean="0">
                <a:sym typeface="Wingdings" panose="05000000000000000000" pitchFamily="2" charset="2"/>
              </a:rPr>
              <a:t>	 minimize scope of the case by making clear its approach was not mandatory – that was a renegade district judge case.</a:t>
            </a:r>
          </a:p>
          <a:p>
            <a:pPr eaLnBrk="1" hangingPunct="1"/>
            <a:endParaRPr lang="en-US" smtClean="0">
              <a:sym typeface="Wingdings" panose="05000000000000000000" pitchFamily="2" charset="2"/>
            </a:endParaRPr>
          </a:p>
          <a:p>
            <a:pPr eaLnBrk="1" hangingPunct="1"/>
            <a:endParaRPr lang="en-US" smtClean="0">
              <a:sym typeface="Wingdings" panose="05000000000000000000" pitchFamily="2" charset="2"/>
            </a:endParaRPr>
          </a:p>
          <a:p>
            <a:pPr eaLnBrk="1" hangingPunct="1"/>
            <a:endParaRPr lang="en-US" smtClean="0"/>
          </a:p>
        </p:txBody>
      </p:sp>
    </p:spTree>
    <p:extLst>
      <p:ext uri="{BB962C8B-B14F-4D97-AF65-F5344CB8AC3E}">
        <p14:creationId xmlns:p14="http://schemas.microsoft.com/office/powerpoint/2010/main" val="374885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5B99B1-51E7-44B4-9AF4-FFE869E0516F}" type="slidenum">
              <a:rPr lang="en-US"/>
              <a:pPr/>
              <a:t>35</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mtClean="0"/>
              <a:t>DeShaney – famous case that jurists know, and the emotional sentiments of that case were not dissimilar so a lot of that emotional punch can be carried through a cite to Justice Blackmun as opposed to our waxing on.</a:t>
            </a:r>
          </a:p>
        </p:txBody>
      </p:sp>
    </p:spTree>
    <p:extLst>
      <p:ext uri="{BB962C8B-B14F-4D97-AF65-F5344CB8AC3E}">
        <p14:creationId xmlns:p14="http://schemas.microsoft.com/office/powerpoint/2010/main" val="104279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24CBB9-2B26-49E4-8DD7-C30A3607BCF6}" type="slidenum">
              <a:rPr lang="en-US"/>
              <a:pPr/>
              <a:t>2</a:t>
            </a:fld>
            <a:endParaRPr 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mtClean="0"/>
              <a:t>Do not throw out arguments without explaining or developing them.  Some, it seems most, judges will ignore completely undeveloped arguments, while a few may work hours to develop them if they want to.  Don’t count on anything.</a:t>
            </a:r>
          </a:p>
          <a:p>
            <a:pPr eaLnBrk="1" hangingPunct="1"/>
            <a:endParaRPr lang="en-US" smtClean="0"/>
          </a:p>
          <a:p>
            <a:pPr eaLnBrk="1" hangingPunct="1"/>
            <a:r>
              <a:rPr lang="en-US" smtClean="0"/>
              <a:t>99% chance this is the court of last resort, so throwing out every argument for the “record” is senseless.  Need to on the front end very strategically and cautiously decide which arguments have a realistic chance of winning and develop them.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58105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A37ADE-0DCA-4D3C-B971-1E1AC42CED82}" type="slidenum">
              <a:rPr lang="en-US"/>
              <a:pPr/>
              <a:t>17</a:t>
            </a:fld>
            <a:endParaRPr 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4949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9D07D0-48CC-4651-B62B-813406116E70}" type="slidenum">
              <a:rPr lang="en-US"/>
              <a:pPr/>
              <a:t>22</a:t>
            </a:fld>
            <a:endParaRPr 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3160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60ED73-ED6E-49B5-A851-F208185AB86E}" type="slidenum">
              <a:rPr lang="en-US"/>
              <a:pPr/>
              <a:t>27</a:t>
            </a:fld>
            <a:endParaRPr 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smtClean="0"/>
              <a:t>Most appellalte judges we speak to all think intros are critical, even though not spelled out in rules.</a:t>
            </a:r>
          </a:p>
          <a:p>
            <a:pPr eaLnBrk="1" hangingPunct="1"/>
            <a:r>
              <a:rPr lang="en-US" smtClean="0"/>
              <a:t>It is the way to frame the entire brief they are about to read on terms that you need.  Thus, when they read the facts and background, they are already attuned to your prism on the issue and see everything through the light we are shining.  Otherwise, the story is unfolded in a vacuum without a good reference point.</a:t>
            </a:r>
          </a:p>
          <a:p>
            <a:pPr eaLnBrk="1" hangingPunct="1"/>
            <a:endParaRPr lang="en-US" smtClean="0"/>
          </a:p>
          <a:p>
            <a:pPr eaLnBrk="1" hangingPunct="1"/>
            <a:r>
              <a:rPr lang="en-US" smtClean="0"/>
              <a:t>Major points and themes addressed here: CJ Stotler/SOR/unfathomable injury/govt about-face tactics</a:t>
            </a:r>
          </a:p>
        </p:txBody>
      </p:sp>
    </p:spTree>
    <p:extLst>
      <p:ext uri="{BB962C8B-B14F-4D97-AF65-F5344CB8AC3E}">
        <p14:creationId xmlns:p14="http://schemas.microsoft.com/office/powerpoint/2010/main" val="98056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9FE6A6-9F5B-4975-BEB8-DC2FA64AB8E5}" type="slidenum">
              <a:rPr lang="en-US"/>
              <a:pPr/>
              <a:t>30</a:t>
            </a:fld>
            <a:endParaRPr 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2292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2D65C4-87E0-41C4-8441-FFF814D5541E}" type="slidenum">
              <a:rPr lang="en-US"/>
              <a:pPr/>
              <a:t>31</a:t>
            </a:fld>
            <a:endParaRPr 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smtClean="0"/>
              <a:t>Facts are written through the SOR and governeing substantive legal prism.</a:t>
            </a:r>
          </a:p>
          <a:p>
            <a:pPr eaLnBrk="1" hangingPunct="1"/>
            <a:r>
              <a:rPr lang="en-US" smtClean="0"/>
              <a:t>Loads of facts that are hugely important at trial, but not on appeal.  Avoid side-shows, even if they are good.</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16996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4D21B7-42BF-4B08-ABB8-E7E92B70D148}" type="slidenum">
              <a:rPr lang="en-US"/>
              <a:pPr/>
              <a:t>32</a:t>
            </a:fld>
            <a:endParaRPr 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Must define the battle ground bya ddressing their arguments, but not necessarily in the same box or the same order.  Reframe the issue and justify affirmance, but certainly respond where necessary.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6940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5AB81B-BD4B-4E40-A4F5-5C069CF815EA}" type="slidenum">
              <a:rPr lang="en-US"/>
              <a:pPr/>
              <a:t>33</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t>First argument: too much absolutely.  Govt’s major argument here hinged on 3 9</a:t>
            </a:r>
            <a:r>
              <a:rPr lang="en-US" baseline="30000" smtClean="0"/>
              <a:t>th</a:t>
            </a:r>
            <a:r>
              <a:rPr lang="en-US" smtClean="0"/>
              <a:t> cir med mal cases.  By the time we reframed the issue through the SOR and appropriate comparisons, their entire argument was relegated to a final near footnote section.  </a:t>
            </a:r>
          </a:p>
          <a:p>
            <a:pPr eaLnBrk="1" hangingPunct="1"/>
            <a:endParaRPr lang="en-US" smtClean="0"/>
          </a:p>
          <a:p>
            <a:pPr eaLnBrk="1" hangingPunct="1"/>
            <a:r>
              <a:rPr lang="en-US" smtClean="0"/>
              <a:t>Thus, the panel has a major structure from the govt that is demolished by us.  Many advocates simply respond tit for tat and explain why those cases are inapposite -&gt; leading with that direct response lends credence to the very cases raised.  Go up to a city view level   to the real issue, demolish the bedrock of the argument and then as night follows day those cases have been rendered irrelevant and say so with a final note.</a:t>
            </a:r>
          </a:p>
        </p:txBody>
      </p:sp>
    </p:spTree>
    <p:extLst>
      <p:ext uri="{BB962C8B-B14F-4D97-AF65-F5344CB8AC3E}">
        <p14:creationId xmlns:p14="http://schemas.microsoft.com/office/powerpoint/2010/main" val="133314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DF3ABE7-6E88-4050-9F5A-D1A3562958CC}" type="datetime1">
              <a:rPr lang="en-US" smtClean="0"/>
              <a:t>12/30/2013</a:t>
            </a:fld>
            <a:endParaRPr lang="en-US"/>
          </a:p>
        </p:txBody>
      </p:sp>
      <p:sp>
        <p:nvSpPr>
          <p:cNvPr id="6" name="Slide Number Placeholder 5"/>
          <p:cNvSpPr>
            <a:spLocks noGrp="1"/>
          </p:cNvSpPr>
          <p:nvPr>
            <p:ph type="sldNum" sz="quarter" idx="12"/>
          </p:nvPr>
        </p:nvSpPr>
        <p:spPr/>
        <p:txBody>
          <a:bodyPr/>
          <a:lstStyle/>
          <a:p>
            <a:fld id="{261F2859-09C9-45DF-B701-41A523CD8816}" type="slidenum">
              <a:rPr lang="en-US" smtClean="0"/>
              <a:t>‹#›</a:t>
            </a:fld>
            <a:endParaRPr lang="en-US"/>
          </a:p>
        </p:txBody>
      </p:sp>
      <p:sp>
        <p:nvSpPr>
          <p:cNvPr id="7" name="Footer Placeholder 4"/>
          <p:cNvSpPr txBox="1">
            <a:spLocks/>
          </p:cNvSpPr>
          <p:nvPr userDrawn="1"/>
        </p:nvSpPr>
        <p:spPr>
          <a:xfrm>
            <a:off x="4191000" y="6508750"/>
            <a:ext cx="41148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lang="en-US" sz="2000" smtClean="0">
                <a:solidFill>
                  <a:srgbClr val="C00000"/>
                </a:solidFill>
              </a:rPr>
              <a:t>www.onellp.com</a:t>
            </a:r>
            <a:endParaRPr lang="en-US" sz="2000" dirty="0">
              <a:solidFill>
                <a:srgbClr val="C00000"/>
              </a:solidFill>
            </a:endParaRPr>
          </a:p>
        </p:txBody>
      </p:sp>
    </p:spTree>
    <p:extLst>
      <p:ext uri="{BB962C8B-B14F-4D97-AF65-F5344CB8AC3E}">
        <p14:creationId xmlns:p14="http://schemas.microsoft.com/office/powerpoint/2010/main" val="4239061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CA829-1ED4-4EF8-ACEF-187C45D1BF83}" type="datetime1">
              <a:rPr lang="en-US" smtClean="0"/>
              <a:t>12/30/2013</a:t>
            </a:fld>
            <a:endParaRPr lang="en-US"/>
          </a:p>
        </p:txBody>
      </p:sp>
      <p:sp>
        <p:nvSpPr>
          <p:cNvPr id="5" name="Footer Placeholder 4"/>
          <p:cNvSpPr>
            <a:spLocks noGrp="1"/>
          </p:cNvSpPr>
          <p:nvPr>
            <p:ph type="ftr" sz="quarter" idx="11"/>
          </p:nvPr>
        </p:nvSpPr>
        <p:spPr/>
        <p:txBody>
          <a:bodyPr/>
          <a:lstStyle/>
          <a:p>
            <a:r>
              <a:rPr lang="en-US" smtClean="0"/>
              <a:t>www.onellp.com</a:t>
            </a:r>
            <a:endParaRPr lang="en-US"/>
          </a:p>
        </p:txBody>
      </p:sp>
      <p:sp>
        <p:nvSpPr>
          <p:cNvPr id="6" name="Slide Number Placeholder 5"/>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278363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3D0D8-9CDC-45AA-945B-4C3D3D5AB559}" type="datetime1">
              <a:rPr lang="en-US" smtClean="0"/>
              <a:t>12/30/2013</a:t>
            </a:fld>
            <a:endParaRPr lang="en-US"/>
          </a:p>
        </p:txBody>
      </p:sp>
      <p:sp>
        <p:nvSpPr>
          <p:cNvPr id="5" name="Footer Placeholder 4"/>
          <p:cNvSpPr>
            <a:spLocks noGrp="1"/>
          </p:cNvSpPr>
          <p:nvPr>
            <p:ph type="ftr" sz="quarter" idx="11"/>
          </p:nvPr>
        </p:nvSpPr>
        <p:spPr/>
        <p:txBody>
          <a:bodyPr/>
          <a:lstStyle/>
          <a:p>
            <a:r>
              <a:rPr lang="en-US" smtClean="0"/>
              <a:t>www.onellp.com</a:t>
            </a:r>
            <a:endParaRPr lang="en-US"/>
          </a:p>
        </p:txBody>
      </p:sp>
      <p:sp>
        <p:nvSpPr>
          <p:cNvPr id="6" name="Slide Number Placeholder 5"/>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233247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One LLP                     www.onellp.com</a:t>
            </a:r>
          </a:p>
        </p:txBody>
      </p:sp>
      <p:sp>
        <p:nvSpPr>
          <p:cNvPr id="7" name="Rectangle 6"/>
          <p:cNvSpPr>
            <a:spLocks noGrp="1" noChangeArrowheads="1"/>
          </p:cNvSpPr>
          <p:nvPr>
            <p:ph type="sldNum" sz="quarter" idx="12"/>
          </p:nvPr>
        </p:nvSpPr>
        <p:spPr>
          <a:ln/>
        </p:spPr>
        <p:txBody>
          <a:bodyPr/>
          <a:lstStyle>
            <a:lvl1pPr>
              <a:defRPr/>
            </a:lvl1pPr>
          </a:lstStyle>
          <a:p>
            <a:pPr>
              <a:defRPr/>
            </a:pPr>
            <a:fld id="{ECB12D30-68FF-41E7-B3BD-1EEB11031374}" type="slidenum">
              <a:rPr lang="en-US"/>
              <a:pPr>
                <a:defRPr/>
              </a:pPr>
              <a:t>‹#›</a:t>
            </a:fld>
            <a:endParaRPr lang="en-US"/>
          </a:p>
        </p:txBody>
      </p:sp>
    </p:spTree>
    <p:extLst>
      <p:ext uri="{BB962C8B-B14F-4D97-AF65-F5344CB8AC3E}">
        <p14:creationId xmlns:p14="http://schemas.microsoft.com/office/powerpoint/2010/main" val="42401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One LLP                     www.onellp.com</a:t>
            </a:r>
          </a:p>
        </p:txBody>
      </p:sp>
      <p:sp>
        <p:nvSpPr>
          <p:cNvPr id="8" name="Rectangle 6"/>
          <p:cNvSpPr>
            <a:spLocks noGrp="1" noChangeArrowheads="1"/>
          </p:cNvSpPr>
          <p:nvPr>
            <p:ph type="sldNum" sz="quarter" idx="12"/>
          </p:nvPr>
        </p:nvSpPr>
        <p:spPr>
          <a:ln/>
        </p:spPr>
        <p:txBody>
          <a:bodyPr/>
          <a:lstStyle>
            <a:lvl1pPr>
              <a:defRPr/>
            </a:lvl1pPr>
          </a:lstStyle>
          <a:p>
            <a:pPr>
              <a:defRPr/>
            </a:pPr>
            <a:fld id="{5DD183B1-775B-408E-B7FD-5E914BDF67D4}" type="slidenum">
              <a:rPr lang="en-US"/>
              <a:pPr>
                <a:defRPr/>
              </a:pPr>
              <a:t>‹#›</a:t>
            </a:fld>
            <a:endParaRPr lang="en-US"/>
          </a:p>
        </p:txBody>
      </p:sp>
    </p:spTree>
    <p:extLst>
      <p:ext uri="{BB962C8B-B14F-4D97-AF65-F5344CB8AC3E}">
        <p14:creationId xmlns:p14="http://schemas.microsoft.com/office/powerpoint/2010/main" val="52762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lumMod val="8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solidFill>
                  <a:schemeClr val="accent1">
                    <a:lumMod val="60000"/>
                    <a:lumOff val="40000"/>
                  </a:schemeClr>
                </a:solidFill>
              </a:defRPr>
            </a:lvl1pPr>
            <a:lvl2pPr>
              <a:defRPr sz="2800">
                <a:solidFill>
                  <a:schemeClr val="accent1">
                    <a:lumMod val="60000"/>
                    <a:lumOff val="40000"/>
                  </a:schemeClr>
                </a:solidFill>
              </a:defRPr>
            </a:lvl2pPr>
            <a:lvl3pPr>
              <a:defRPr sz="2400">
                <a:solidFill>
                  <a:schemeClr val="accent1">
                    <a:lumMod val="60000"/>
                    <a:lumOff val="40000"/>
                  </a:schemeClr>
                </a:solidFill>
              </a:defRPr>
            </a:lvl3pPr>
            <a:lvl4pPr>
              <a:defRPr sz="2000">
                <a:solidFill>
                  <a:schemeClr val="accent1">
                    <a:lumMod val="60000"/>
                    <a:lumOff val="40000"/>
                  </a:schemeClr>
                </a:solidFill>
              </a:defRPr>
            </a:lvl4pPr>
            <a:lvl5pPr>
              <a:defRPr sz="1800">
                <a:solidFill>
                  <a:schemeClr val="accent1">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A47FAC-B84F-4820-9E4F-D9F2DA41AF0D}" type="datetime1">
              <a:rPr lang="en-US" smtClean="0"/>
              <a:t>12/30/2013</a:t>
            </a:fld>
            <a:endParaRPr lang="en-US"/>
          </a:p>
        </p:txBody>
      </p:sp>
      <p:sp>
        <p:nvSpPr>
          <p:cNvPr id="5" name="Footer Placeholder 4"/>
          <p:cNvSpPr>
            <a:spLocks noGrp="1"/>
          </p:cNvSpPr>
          <p:nvPr>
            <p:ph type="ftr" sz="quarter" idx="11"/>
          </p:nvPr>
        </p:nvSpPr>
        <p:spPr/>
        <p:txBody>
          <a:bodyPr/>
          <a:lstStyle>
            <a:lvl1pPr>
              <a:defRPr sz="2000">
                <a:solidFill>
                  <a:srgbClr val="C00000"/>
                </a:solidFill>
              </a:defRPr>
            </a:lvl1pPr>
          </a:lstStyle>
          <a:p>
            <a:r>
              <a:rPr lang="en-US" dirty="0" smtClean="0"/>
              <a:t>www.onellp.com</a:t>
            </a:r>
            <a:endParaRPr lang="en-US" dirty="0"/>
          </a:p>
        </p:txBody>
      </p:sp>
      <p:sp>
        <p:nvSpPr>
          <p:cNvPr id="6" name="Slide Number Placeholder 5"/>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3558042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43DED-4993-4DB5-BAB0-BAC6E0C47D1C}" type="datetime1">
              <a:rPr lang="en-US" smtClean="0"/>
              <a:t>12/30/2013</a:t>
            </a:fld>
            <a:endParaRPr lang="en-US"/>
          </a:p>
        </p:txBody>
      </p:sp>
      <p:sp>
        <p:nvSpPr>
          <p:cNvPr id="5" name="Footer Placeholder 4"/>
          <p:cNvSpPr>
            <a:spLocks noGrp="1"/>
          </p:cNvSpPr>
          <p:nvPr>
            <p:ph type="ftr" sz="quarter" idx="11"/>
          </p:nvPr>
        </p:nvSpPr>
        <p:spPr/>
        <p:txBody>
          <a:bodyPr/>
          <a:lstStyle/>
          <a:p>
            <a:r>
              <a:rPr lang="en-US" smtClean="0"/>
              <a:t>www.onellp.com</a:t>
            </a:r>
            <a:endParaRPr lang="en-US"/>
          </a:p>
        </p:txBody>
      </p:sp>
      <p:sp>
        <p:nvSpPr>
          <p:cNvPr id="6" name="Slide Number Placeholder 5"/>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380238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F95494-40BF-4B01-96C7-2D58341874A2}" type="datetime1">
              <a:rPr lang="en-US" smtClean="0"/>
              <a:t>12/30/2013</a:t>
            </a:fld>
            <a:endParaRPr lang="en-US"/>
          </a:p>
        </p:txBody>
      </p:sp>
      <p:sp>
        <p:nvSpPr>
          <p:cNvPr id="6" name="Footer Placeholder 5"/>
          <p:cNvSpPr>
            <a:spLocks noGrp="1"/>
          </p:cNvSpPr>
          <p:nvPr>
            <p:ph type="ftr" sz="quarter" idx="11"/>
          </p:nvPr>
        </p:nvSpPr>
        <p:spPr/>
        <p:txBody>
          <a:bodyPr/>
          <a:lstStyle/>
          <a:p>
            <a:r>
              <a:rPr lang="en-US" smtClean="0"/>
              <a:t>www.onellp.com</a:t>
            </a:r>
            <a:endParaRPr lang="en-US"/>
          </a:p>
        </p:txBody>
      </p:sp>
      <p:sp>
        <p:nvSpPr>
          <p:cNvPr id="7" name="Slide Number Placeholder 6"/>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265310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B04BAD-80CB-4971-ACB7-99B774BCCA46}" type="datetime1">
              <a:rPr lang="en-US" smtClean="0"/>
              <a:t>12/30/2013</a:t>
            </a:fld>
            <a:endParaRPr lang="en-US"/>
          </a:p>
        </p:txBody>
      </p:sp>
      <p:sp>
        <p:nvSpPr>
          <p:cNvPr id="8" name="Footer Placeholder 7"/>
          <p:cNvSpPr>
            <a:spLocks noGrp="1"/>
          </p:cNvSpPr>
          <p:nvPr>
            <p:ph type="ftr" sz="quarter" idx="11"/>
          </p:nvPr>
        </p:nvSpPr>
        <p:spPr/>
        <p:txBody>
          <a:bodyPr/>
          <a:lstStyle/>
          <a:p>
            <a:r>
              <a:rPr lang="en-US" smtClean="0"/>
              <a:t>www.onellp.com</a:t>
            </a:r>
            <a:endParaRPr lang="en-US"/>
          </a:p>
        </p:txBody>
      </p:sp>
      <p:sp>
        <p:nvSpPr>
          <p:cNvPr id="9" name="Slide Number Placeholder 8"/>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343230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26AD9E-E1E9-4CF1-9BD4-B15902CDC0EC}" type="datetime1">
              <a:rPr lang="en-US" smtClean="0"/>
              <a:t>12/30/2013</a:t>
            </a:fld>
            <a:endParaRPr lang="en-US"/>
          </a:p>
        </p:txBody>
      </p:sp>
      <p:sp>
        <p:nvSpPr>
          <p:cNvPr id="4" name="Footer Placeholder 3"/>
          <p:cNvSpPr>
            <a:spLocks noGrp="1"/>
          </p:cNvSpPr>
          <p:nvPr>
            <p:ph type="ftr" sz="quarter" idx="11"/>
          </p:nvPr>
        </p:nvSpPr>
        <p:spPr/>
        <p:txBody>
          <a:bodyPr/>
          <a:lstStyle/>
          <a:p>
            <a:r>
              <a:rPr lang="en-US" smtClean="0"/>
              <a:t>www.onellp.com</a:t>
            </a:r>
            <a:endParaRPr lang="en-US"/>
          </a:p>
        </p:txBody>
      </p:sp>
      <p:sp>
        <p:nvSpPr>
          <p:cNvPr id="5" name="Slide Number Placeholder 4"/>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155671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0ADCD-B2C5-42C6-8D75-EA3D73EA18C4}" type="datetime1">
              <a:rPr lang="en-US" smtClean="0"/>
              <a:t>12/30/2013</a:t>
            </a:fld>
            <a:endParaRPr lang="en-US"/>
          </a:p>
        </p:txBody>
      </p:sp>
      <p:sp>
        <p:nvSpPr>
          <p:cNvPr id="3" name="Footer Placeholder 2"/>
          <p:cNvSpPr>
            <a:spLocks noGrp="1"/>
          </p:cNvSpPr>
          <p:nvPr>
            <p:ph type="ftr" sz="quarter" idx="11"/>
          </p:nvPr>
        </p:nvSpPr>
        <p:spPr/>
        <p:txBody>
          <a:bodyPr/>
          <a:lstStyle/>
          <a:p>
            <a:r>
              <a:rPr lang="en-US" smtClean="0"/>
              <a:t>www.onellp.com</a:t>
            </a:r>
            <a:endParaRPr lang="en-US"/>
          </a:p>
        </p:txBody>
      </p:sp>
      <p:sp>
        <p:nvSpPr>
          <p:cNvPr id="4" name="Slide Number Placeholder 3"/>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62956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5E78A-B3FF-4DFF-A831-AF24DCA66878}" type="datetime1">
              <a:rPr lang="en-US" smtClean="0"/>
              <a:t>12/30/2013</a:t>
            </a:fld>
            <a:endParaRPr lang="en-US"/>
          </a:p>
        </p:txBody>
      </p:sp>
      <p:sp>
        <p:nvSpPr>
          <p:cNvPr id="6" name="Footer Placeholder 5"/>
          <p:cNvSpPr>
            <a:spLocks noGrp="1"/>
          </p:cNvSpPr>
          <p:nvPr>
            <p:ph type="ftr" sz="quarter" idx="11"/>
          </p:nvPr>
        </p:nvSpPr>
        <p:spPr/>
        <p:txBody>
          <a:bodyPr/>
          <a:lstStyle/>
          <a:p>
            <a:r>
              <a:rPr lang="en-US" smtClean="0"/>
              <a:t>www.onellp.com</a:t>
            </a:r>
            <a:endParaRPr lang="en-US"/>
          </a:p>
        </p:txBody>
      </p:sp>
      <p:sp>
        <p:nvSpPr>
          <p:cNvPr id="7" name="Slide Number Placeholder 6"/>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40265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E89FE-CD76-443B-82C7-7ADD93DF6647}" type="datetime1">
              <a:rPr lang="en-US" smtClean="0"/>
              <a:t>12/30/2013</a:t>
            </a:fld>
            <a:endParaRPr lang="en-US"/>
          </a:p>
        </p:txBody>
      </p:sp>
      <p:sp>
        <p:nvSpPr>
          <p:cNvPr id="6" name="Footer Placeholder 5"/>
          <p:cNvSpPr>
            <a:spLocks noGrp="1"/>
          </p:cNvSpPr>
          <p:nvPr>
            <p:ph type="ftr" sz="quarter" idx="11"/>
          </p:nvPr>
        </p:nvSpPr>
        <p:spPr/>
        <p:txBody>
          <a:bodyPr/>
          <a:lstStyle/>
          <a:p>
            <a:r>
              <a:rPr lang="en-US" smtClean="0"/>
              <a:t>www.onellp.com</a:t>
            </a:r>
            <a:endParaRPr lang="en-US"/>
          </a:p>
        </p:txBody>
      </p:sp>
      <p:sp>
        <p:nvSpPr>
          <p:cNvPr id="7" name="Slide Number Placeholder 6"/>
          <p:cNvSpPr>
            <a:spLocks noGrp="1"/>
          </p:cNvSpPr>
          <p:nvPr>
            <p:ph type="sldNum" sz="quarter" idx="12"/>
          </p:nvPr>
        </p:nvSpPr>
        <p:spPr/>
        <p:txBody>
          <a:bodyPr/>
          <a:lstStyle/>
          <a:p>
            <a:fld id="{261F2859-09C9-45DF-B701-41A523CD8816}" type="slidenum">
              <a:rPr lang="en-US" smtClean="0"/>
              <a:t>‹#›</a:t>
            </a:fld>
            <a:endParaRPr lang="en-US"/>
          </a:p>
        </p:txBody>
      </p:sp>
    </p:spTree>
    <p:extLst>
      <p:ext uri="{BB962C8B-B14F-4D97-AF65-F5344CB8AC3E}">
        <p14:creationId xmlns:p14="http://schemas.microsoft.com/office/powerpoint/2010/main" val="24576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4A43F-852B-4A6B-940A-EE0204270060}" type="datetime1">
              <a:rPr lang="en-US" smtClean="0"/>
              <a:t>12/30/2013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www.onellp.com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F2859-09C9-45DF-B701-41A523CD8816}" type="slidenum">
              <a:rPr lang="en-US" smtClean="0"/>
              <a:t>‹#›</a:t>
            </a:fld>
            <a:endParaRPr lang="en-US"/>
          </a:p>
        </p:txBody>
      </p:sp>
    </p:spTree>
    <p:extLst>
      <p:ext uri="{BB962C8B-B14F-4D97-AF65-F5344CB8AC3E}">
        <p14:creationId xmlns:p14="http://schemas.microsoft.com/office/powerpoint/2010/main" val="2595015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90000"/>
        </a:lnSpc>
        <a:spcBef>
          <a:spcPct val="0"/>
        </a:spcBef>
        <a:buNone/>
        <a:defRPr sz="4400" kern="1200">
          <a:solidFill>
            <a:schemeClr val="accent1">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tx1">
                    <a:lumMod val="75000"/>
                  </a:schemeClr>
                </a:solidFill>
              </a:rPr>
              <a:t>Winning on Appeal </a:t>
            </a:r>
            <a:endParaRPr lang="en-US" sz="7200" dirty="0">
              <a:solidFill>
                <a:schemeClr val="tx1">
                  <a:lumMod val="75000"/>
                </a:schemeClr>
              </a:solidFill>
            </a:endParaRPr>
          </a:p>
        </p:txBody>
      </p:sp>
      <p:sp>
        <p:nvSpPr>
          <p:cNvPr id="3" name="Subtitle 2"/>
          <p:cNvSpPr>
            <a:spLocks noGrp="1"/>
          </p:cNvSpPr>
          <p:nvPr>
            <p:ph type="subTitle" idx="1"/>
          </p:nvPr>
        </p:nvSpPr>
        <p:spPr>
          <a:xfrm>
            <a:off x="1524000" y="4013518"/>
            <a:ext cx="9144000" cy="1244282"/>
          </a:xfrm>
        </p:spPr>
        <p:txBody>
          <a:bodyPr>
            <a:normAutofit/>
          </a:bodyPr>
          <a:lstStyle/>
          <a:p>
            <a:r>
              <a:rPr lang="en-US" sz="3600" dirty="0" smtClean="0">
                <a:solidFill>
                  <a:schemeClr val="accent1">
                    <a:lumMod val="60000"/>
                    <a:lumOff val="40000"/>
                  </a:schemeClr>
                </a:solidFill>
              </a:rPr>
              <a:t>Peter Afrasiabi</a:t>
            </a:r>
          </a:p>
          <a:p>
            <a:r>
              <a:rPr lang="en-US" sz="3600" dirty="0" smtClean="0">
                <a:solidFill>
                  <a:schemeClr val="accent1">
                    <a:lumMod val="60000"/>
                    <a:lumOff val="40000"/>
                  </a:schemeClr>
                </a:solidFill>
              </a:rPr>
              <a:t>One LLP</a:t>
            </a:r>
          </a:p>
        </p:txBody>
      </p:sp>
    </p:spTree>
    <p:extLst>
      <p:ext uri="{BB962C8B-B14F-4D97-AF65-F5344CB8AC3E}">
        <p14:creationId xmlns:p14="http://schemas.microsoft.com/office/powerpoint/2010/main" val="341726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811AD-9B5E-4D79-AFB0-45CBB2B17FD1}" type="slidenum">
              <a:rPr lang="en-US"/>
              <a:pPr/>
              <a:t>10</a:t>
            </a:fld>
            <a:endParaRPr lang="en-US"/>
          </a:p>
        </p:txBody>
      </p:sp>
      <p:sp>
        <p:nvSpPr>
          <p:cNvPr id="33794" name="Rectangle 2"/>
          <p:cNvSpPr>
            <a:spLocks noGrp="1" noChangeArrowheads="1"/>
          </p:cNvSpPr>
          <p:nvPr>
            <p:ph type="title"/>
          </p:nvPr>
        </p:nvSpPr>
        <p:spPr/>
        <p:txBody>
          <a:bodyPr/>
          <a:lstStyle/>
          <a:p>
            <a:pPr algn="ctr"/>
            <a:r>
              <a:rPr lang="en-US" dirty="0">
                <a:solidFill>
                  <a:schemeClr val="tx1">
                    <a:lumMod val="85000"/>
                  </a:schemeClr>
                </a:solidFill>
              </a:rPr>
              <a:t>Tolling for NOA: Be Careful</a:t>
            </a:r>
          </a:p>
        </p:txBody>
      </p:sp>
      <p:sp>
        <p:nvSpPr>
          <p:cNvPr id="33795" name="Rectangle 3"/>
          <p:cNvSpPr>
            <a:spLocks noGrp="1" noChangeArrowheads="1"/>
          </p:cNvSpPr>
          <p:nvPr>
            <p:ph type="body" idx="1"/>
          </p:nvPr>
        </p:nvSpPr>
        <p:spPr/>
        <p:txBody>
          <a:bodyPr/>
          <a:lstStyle/>
          <a:p>
            <a:pPr>
              <a:lnSpc>
                <a:spcPct val="90000"/>
              </a:lnSpc>
            </a:pPr>
            <a:r>
              <a:rPr lang="en-US" sz="2800" dirty="0"/>
              <a:t>IF a motion under Rule 50(b) (judgment as a matter of law), 52(b) (amend, make new findings of fact) or 59 (amend judgment/new trial), THEN time to file NOA is tolled.  But only 10 days to make these motions</a:t>
            </a:r>
          </a:p>
          <a:p>
            <a:pPr>
              <a:lnSpc>
                <a:spcPct val="90000"/>
              </a:lnSpc>
            </a:pPr>
            <a:r>
              <a:rPr lang="en-US" sz="2800" dirty="0"/>
              <a:t>IF a Rule 60(b) motion (fraud, mistake, new evidence), then no tolling on time to file NOA.  And no 10 day limit either.  Must file new NOA from order on Rule 60 motion.</a:t>
            </a:r>
          </a:p>
          <a:p>
            <a:pPr>
              <a:lnSpc>
                <a:spcPct val="90000"/>
              </a:lnSpc>
              <a:buFontTx/>
              <a:buNone/>
            </a:pPr>
            <a:r>
              <a:rPr lang="en-US" sz="2800" dirty="0"/>
              <a:t> </a:t>
            </a:r>
          </a:p>
        </p:txBody>
      </p:sp>
      <p:sp>
        <p:nvSpPr>
          <p:cNvPr id="7" name="Footer Placeholder 3"/>
          <p:cNvSpPr>
            <a:spLocks noGrp="1"/>
          </p:cNvSpPr>
          <p:nvPr>
            <p:ph type="ftr" sz="quarter" idx="11"/>
          </p:nvPr>
        </p:nvSpPr>
        <p:spPr/>
        <p:txBody>
          <a:bodyPr/>
          <a:lstStyle/>
          <a:p>
            <a:r>
              <a:rPr lang="en-US" dirty="0" smtClean="0"/>
              <a:t>www.onellp.com</a:t>
            </a:r>
            <a:endParaRPr lang="en-US" dirty="0"/>
          </a:p>
        </p:txBody>
      </p:sp>
    </p:spTree>
    <p:extLst>
      <p:ext uri="{BB962C8B-B14F-4D97-AF65-F5344CB8AC3E}">
        <p14:creationId xmlns:p14="http://schemas.microsoft.com/office/powerpoint/2010/main" val="4108049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dissolve">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dissolve">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dissolve">
                                      <p:cBhvr>
                                        <p:cTn id="22"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60C98B-1B38-4B8A-91DF-8EDB5959E527}" type="slidenum">
              <a:rPr lang="en-US"/>
              <a:pPr/>
              <a:t>11</a:t>
            </a:fld>
            <a:endParaRPr lang="en-US"/>
          </a:p>
        </p:txBody>
      </p:sp>
      <p:sp>
        <p:nvSpPr>
          <p:cNvPr id="31746" name="Rectangle 2"/>
          <p:cNvSpPr>
            <a:spLocks noGrp="1" noChangeArrowheads="1"/>
          </p:cNvSpPr>
          <p:nvPr>
            <p:ph type="title"/>
          </p:nvPr>
        </p:nvSpPr>
        <p:spPr>
          <a:xfrm>
            <a:off x="838200" y="0"/>
            <a:ext cx="10515600" cy="1009968"/>
          </a:xfrm>
        </p:spPr>
        <p:txBody>
          <a:bodyPr>
            <a:normAutofit fontScale="90000"/>
          </a:bodyPr>
          <a:lstStyle/>
          <a:p>
            <a:pPr algn="ctr"/>
            <a:r>
              <a:rPr lang="en-US" sz="3600" dirty="0">
                <a:solidFill>
                  <a:schemeClr val="tx1">
                    <a:lumMod val="85000"/>
                  </a:schemeClr>
                </a:solidFill>
              </a:rPr>
              <a:t>No Finality, But You Want to Appeal: Other Federal Mechanisms</a:t>
            </a:r>
            <a:r>
              <a:rPr lang="en-US" sz="4000" dirty="0"/>
              <a:t>	</a:t>
            </a:r>
          </a:p>
        </p:txBody>
      </p:sp>
      <p:sp>
        <p:nvSpPr>
          <p:cNvPr id="31747" name="Rectangle 3"/>
          <p:cNvSpPr>
            <a:spLocks noGrp="1" noChangeArrowheads="1"/>
          </p:cNvSpPr>
          <p:nvPr>
            <p:ph type="body" idx="1"/>
          </p:nvPr>
        </p:nvSpPr>
        <p:spPr>
          <a:xfrm>
            <a:off x="838200" y="1234440"/>
            <a:ext cx="10515600" cy="5121910"/>
          </a:xfrm>
        </p:spPr>
        <p:txBody>
          <a:bodyPr>
            <a:normAutofit fontScale="85000" lnSpcReduction="20000"/>
          </a:bodyPr>
          <a:lstStyle/>
          <a:p>
            <a:pPr>
              <a:lnSpc>
                <a:spcPct val="80000"/>
              </a:lnSpc>
            </a:pPr>
            <a:r>
              <a:rPr lang="en-US" sz="2800" u="sng" dirty="0"/>
              <a:t>Rule 54(b) certification</a:t>
            </a:r>
            <a:r>
              <a:rPr lang="en-US" sz="2800" dirty="0"/>
              <a:t> </a:t>
            </a:r>
          </a:p>
          <a:p>
            <a:pPr lvl="1">
              <a:lnSpc>
                <a:spcPct val="80000"/>
              </a:lnSpc>
            </a:pPr>
            <a:r>
              <a:rPr lang="en-US" dirty="0"/>
              <a:t>For non-final orders upon determination that there is no just reason for delay.</a:t>
            </a:r>
          </a:p>
          <a:p>
            <a:pPr>
              <a:lnSpc>
                <a:spcPct val="80000"/>
              </a:lnSpc>
            </a:pPr>
            <a:r>
              <a:rPr lang="en-US" sz="2800" u="sng" dirty="0"/>
              <a:t>Collateral Order Doctrine</a:t>
            </a:r>
            <a:r>
              <a:rPr lang="en-US" sz="2800" dirty="0"/>
              <a:t> </a:t>
            </a:r>
          </a:p>
          <a:p>
            <a:pPr lvl="1">
              <a:lnSpc>
                <a:spcPct val="80000"/>
              </a:lnSpc>
            </a:pPr>
            <a:r>
              <a:rPr lang="en-US" dirty="0"/>
              <a:t>Under </a:t>
            </a:r>
            <a:r>
              <a:rPr lang="en-US" i="1" dirty="0"/>
              <a:t>Cohen v. Beneficial </a:t>
            </a:r>
            <a:r>
              <a:rPr lang="en-US" i="1" dirty="0" err="1"/>
              <a:t>Indust</a:t>
            </a:r>
            <a:r>
              <a:rPr lang="en-US" i="1" dirty="0"/>
              <a:t>. Loan Corp.</a:t>
            </a:r>
            <a:r>
              <a:rPr lang="en-US" dirty="0"/>
              <a:t>, 337 U.S. 541 (1949) (conclusively determine question, resolves important issue separate form merits, effectively unreviewable later).  </a:t>
            </a:r>
          </a:p>
          <a:p>
            <a:pPr lvl="1">
              <a:lnSpc>
                <a:spcPct val="80000"/>
              </a:lnSpc>
            </a:pPr>
            <a:r>
              <a:rPr lang="en-US" dirty="0"/>
              <a:t>EXAMPLE: denial of motion to dismiss on ground of qualified immunity or denial of bail</a:t>
            </a:r>
          </a:p>
          <a:p>
            <a:pPr>
              <a:lnSpc>
                <a:spcPct val="80000"/>
              </a:lnSpc>
            </a:pPr>
            <a:r>
              <a:rPr lang="en-US" sz="2800" u="sng" dirty="0"/>
              <a:t>Non-final yet appealable orders</a:t>
            </a:r>
            <a:r>
              <a:rPr lang="en-US" sz="2800" dirty="0"/>
              <a:t>: </a:t>
            </a:r>
          </a:p>
          <a:p>
            <a:pPr lvl="1">
              <a:lnSpc>
                <a:spcPct val="80000"/>
              </a:lnSpc>
            </a:pPr>
            <a:r>
              <a:rPr lang="en-US" dirty="0"/>
              <a:t>Interlocutory appeals under 28 USC 1292</a:t>
            </a:r>
          </a:p>
          <a:p>
            <a:pPr lvl="1">
              <a:lnSpc>
                <a:spcPct val="80000"/>
              </a:lnSpc>
            </a:pPr>
            <a:r>
              <a:rPr lang="en-US" dirty="0"/>
              <a:t>EXAMPLE: PI motions, appointment of receivers</a:t>
            </a:r>
          </a:p>
          <a:p>
            <a:pPr>
              <a:lnSpc>
                <a:spcPct val="80000"/>
              </a:lnSpc>
            </a:pPr>
            <a:r>
              <a:rPr lang="en-US" sz="2800" u="sng" dirty="0"/>
              <a:t>1292(b) Certification</a:t>
            </a:r>
            <a:r>
              <a:rPr lang="en-US" sz="2800" dirty="0"/>
              <a:t> </a:t>
            </a:r>
          </a:p>
          <a:p>
            <a:pPr lvl="1">
              <a:lnSpc>
                <a:spcPct val="80000"/>
              </a:lnSpc>
            </a:pPr>
            <a:r>
              <a:rPr lang="en-US" dirty="0"/>
              <a:t>For critical question of law, substantial difference of opinion, advance termination of litigation</a:t>
            </a:r>
          </a:p>
          <a:p>
            <a:pPr>
              <a:lnSpc>
                <a:spcPct val="80000"/>
              </a:lnSpc>
            </a:pPr>
            <a:r>
              <a:rPr lang="en-US" sz="2800" u="sng" dirty="0"/>
              <a:t>Mandamus Review</a:t>
            </a:r>
            <a:r>
              <a:rPr lang="en-US" sz="2800" dirty="0"/>
              <a:t> </a:t>
            </a:r>
          </a:p>
          <a:p>
            <a:pPr lvl="1">
              <a:lnSpc>
                <a:spcPct val="80000"/>
              </a:lnSpc>
            </a:pPr>
            <a:r>
              <a:rPr lang="en-US" dirty="0"/>
              <a:t>Under </a:t>
            </a:r>
            <a:r>
              <a:rPr lang="en-US" i="1" dirty="0"/>
              <a:t>Bauman v. United States Dist. Ct.</a:t>
            </a:r>
            <a:r>
              <a:rPr lang="en-US" dirty="0"/>
              <a:t>, 557 F.2d 650, 654-55 (9th Cir. 1977) ((1) availability of other relief, (2) prejudice, (3) error, (4) danger of disregard of rules and (5) important question of law). </a:t>
            </a:r>
          </a:p>
          <a:p>
            <a:pPr lvl="1">
              <a:lnSpc>
                <a:spcPct val="80000"/>
              </a:lnSpc>
            </a:pPr>
            <a:endParaRPr lang="en-US" sz="1600" dirty="0"/>
          </a:p>
          <a:p>
            <a:pPr lvl="1">
              <a:lnSpc>
                <a:spcPct val="80000"/>
              </a:lnSpc>
              <a:buFontTx/>
              <a:buNone/>
            </a:pPr>
            <a:endParaRPr lang="en-US" sz="1600" dirty="0"/>
          </a:p>
          <a:p>
            <a:pPr lvl="1">
              <a:lnSpc>
                <a:spcPct val="80000"/>
              </a:lnSpc>
              <a:buFontTx/>
              <a:buNone/>
            </a:pPr>
            <a:endParaRPr lang="en-US" sz="1600" dirty="0"/>
          </a:p>
        </p:txBody>
      </p:sp>
      <p:sp>
        <p:nvSpPr>
          <p:cNvPr id="7" name="Footer Placeholder 3"/>
          <p:cNvSpPr>
            <a:spLocks noGrp="1"/>
          </p:cNvSpPr>
          <p:nvPr>
            <p:ph type="ftr" sz="quarter" idx="11"/>
          </p:nvPr>
        </p:nvSpPr>
        <p:spPr/>
        <p:txBody>
          <a:bodyPr/>
          <a:lstStyle/>
          <a:p>
            <a:r>
              <a:rPr lang="en-US" dirty="0" smtClean="0"/>
              <a:t>www.onellp.com</a:t>
            </a:r>
            <a:endParaRPr lang="en-US" dirty="0"/>
          </a:p>
        </p:txBody>
      </p:sp>
    </p:spTree>
    <p:extLst>
      <p:ext uri="{BB962C8B-B14F-4D97-AF65-F5344CB8AC3E}">
        <p14:creationId xmlns:p14="http://schemas.microsoft.com/office/powerpoint/2010/main" val="3957717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dissolve">
                                      <p:cBhvr>
                                        <p:cTn id="12" dur="500"/>
                                        <p:tgtEl>
                                          <p:spTgt spid="3174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Effect transition="in" filter="dissolve">
                                      <p:cBhvr>
                                        <p:cTn id="15" dur="500"/>
                                        <p:tgtEl>
                                          <p:spTgt spid="3174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747">
                                            <p:txEl>
                                              <p:pRg st="2" end="2"/>
                                            </p:txEl>
                                          </p:spTgt>
                                        </p:tgtEl>
                                        <p:attrNameLst>
                                          <p:attrName>style.visibility</p:attrName>
                                        </p:attrNameLst>
                                      </p:cBhvr>
                                      <p:to>
                                        <p:strVal val="visible"/>
                                      </p:to>
                                    </p:set>
                                    <p:animEffect transition="in" filter="dissolve">
                                      <p:cBhvr>
                                        <p:cTn id="20" dur="500"/>
                                        <p:tgtEl>
                                          <p:spTgt spid="31747">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Effect transition="in" filter="dissolve">
                                      <p:cBhvr>
                                        <p:cTn id="23" dur="500"/>
                                        <p:tgtEl>
                                          <p:spTgt spid="31747">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1747">
                                            <p:txEl>
                                              <p:pRg st="4" end="4"/>
                                            </p:txEl>
                                          </p:spTgt>
                                        </p:tgtEl>
                                        <p:attrNameLst>
                                          <p:attrName>style.visibility</p:attrName>
                                        </p:attrNameLst>
                                      </p:cBhvr>
                                      <p:to>
                                        <p:strVal val="visible"/>
                                      </p:to>
                                    </p:set>
                                    <p:animEffect transition="in" filter="dissolve">
                                      <p:cBhvr>
                                        <p:cTn id="26" dur="500"/>
                                        <p:tgtEl>
                                          <p:spTgt spid="3174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Effect transition="in" filter="dissolve">
                                      <p:cBhvr>
                                        <p:cTn id="31" dur="500"/>
                                        <p:tgtEl>
                                          <p:spTgt spid="31747">
                                            <p:txEl>
                                              <p:pRg st="5" end="5"/>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1747">
                                            <p:txEl>
                                              <p:pRg st="6" end="6"/>
                                            </p:txEl>
                                          </p:spTgt>
                                        </p:tgtEl>
                                        <p:attrNameLst>
                                          <p:attrName>style.visibility</p:attrName>
                                        </p:attrNameLst>
                                      </p:cBhvr>
                                      <p:to>
                                        <p:strVal val="visible"/>
                                      </p:to>
                                    </p:set>
                                    <p:animEffect transition="in" filter="dissolve">
                                      <p:cBhvr>
                                        <p:cTn id="34" dur="500"/>
                                        <p:tgtEl>
                                          <p:spTgt spid="31747">
                                            <p:txEl>
                                              <p:pRg st="6" end="6"/>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1747">
                                            <p:txEl>
                                              <p:pRg st="7" end="7"/>
                                            </p:txEl>
                                          </p:spTgt>
                                        </p:tgtEl>
                                        <p:attrNameLst>
                                          <p:attrName>style.visibility</p:attrName>
                                        </p:attrNameLst>
                                      </p:cBhvr>
                                      <p:to>
                                        <p:strVal val="visible"/>
                                      </p:to>
                                    </p:set>
                                    <p:animEffect transition="in" filter="dissolve">
                                      <p:cBhvr>
                                        <p:cTn id="37" dur="500"/>
                                        <p:tgtEl>
                                          <p:spTgt spid="3174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747">
                                            <p:txEl>
                                              <p:pRg st="8" end="8"/>
                                            </p:txEl>
                                          </p:spTgt>
                                        </p:tgtEl>
                                        <p:attrNameLst>
                                          <p:attrName>style.visibility</p:attrName>
                                        </p:attrNameLst>
                                      </p:cBhvr>
                                      <p:to>
                                        <p:strVal val="visible"/>
                                      </p:to>
                                    </p:set>
                                    <p:animEffect transition="in" filter="dissolve">
                                      <p:cBhvr>
                                        <p:cTn id="42" dur="500"/>
                                        <p:tgtEl>
                                          <p:spTgt spid="31747">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1747">
                                            <p:txEl>
                                              <p:pRg st="9" end="9"/>
                                            </p:txEl>
                                          </p:spTgt>
                                        </p:tgtEl>
                                        <p:attrNameLst>
                                          <p:attrName>style.visibility</p:attrName>
                                        </p:attrNameLst>
                                      </p:cBhvr>
                                      <p:to>
                                        <p:strVal val="visible"/>
                                      </p:to>
                                    </p:set>
                                    <p:animEffect transition="in" filter="dissolve">
                                      <p:cBhvr>
                                        <p:cTn id="45" dur="500"/>
                                        <p:tgtEl>
                                          <p:spTgt spid="31747">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1747">
                                            <p:txEl>
                                              <p:pRg st="10" end="10"/>
                                            </p:txEl>
                                          </p:spTgt>
                                        </p:tgtEl>
                                        <p:attrNameLst>
                                          <p:attrName>style.visibility</p:attrName>
                                        </p:attrNameLst>
                                      </p:cBhvr>
                                      <p:to>
                                        <p:strVal val="visible"/>
                                      </p:to>
                                    </p:set>
                                    <p:animEffect transition="in" filter="dissolve">
                                      <p:cBhvr>
                                        <p:cTn id="50" dur="500"/>
                                        <p:tgtEl>
                                          <p:spTgt spid="31747">
                                            <p:txEl>
                                              <p:pRg st="10" end="10"/>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1747">
                                            <p:txEl>
                                              <p:pRg st="11" end="11"/>
                                            </p:txEl>
                                          </p:spTgt>
                                        </p:tgtEl>
                                        <p:attrNameLst>
                                          <p:attrName>style.visibility</p:attrName>
                                        </p:attrNameLst>
                                      </p:cBhvr>
                                      <p:to>
                                        <p:strVal val="visible"/>
                                      </p:to>
                                    </p:set>
                                    <p:animEffect transition="in" filter="dissolve">
                                      <p:cBhvr>
                                        <p:cTn id="53" dur="500"/>
                                        <p:tgtEl>
                                          <p:spTgt spid="317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of Review</a:t>
            </a:r>
            <a:endParaRPr lang="en-US" dirty="0"/>
          </a:p>
        </p:txBody>
      </p:sp>
      <p:sp>
        <p:nvSpPr>
          <p:cNvPr id="3" name="Content Placeholder 2"/>
          <p:cNvSpPr>
            <a:spLocks noGrp="1"/>
          </p:cNvSpPr>
          <p:nvPr>
            <p:ph idx="1"/>
          </p:nvPr>
        </p:nvSpPr>
        <p:spPr/>
        <p:txBody>
          <a:bodyPr/>
          <a:lstStyle/>
          <a:p>
            <a:r>
              <a:rPr lang="en-US" dirty="0" smtClean="0"/>
              <a:t>Prism through which appellate court looks at lower court decision.</a:t>
            </a:r>
          </a:p>
          <a:p>
            <a:r>
              <a:rPr lang="en-US" dirty="0" smtClean="0"/>
              <a:t>Spectrum of deference from major deference on fact findings to no deference on legal questions.</a:t>
            </a:r>
          </a:p>
        </p:txBody>
      </p:sp>
      <p:sp>
        <p:nvSpPr>
          <p:cNvPr id="4" name="Footer Placeholder 3"/>
          <p:cNvSpPr>
            <a:spLocks noGrp="1"/>
          </p:cNvSpPr>
          <p:nvPr>
            <p:ph type="ftr" sz="quarter" idx="11"/>
          </p:nvPr>
        </p:nvSpPr>
        <p:spPr/>
        <p:txBody>
          <a:bodyPr/>
          <a:lstStyle/>
          <a:p>
            <a:r>
              <a:rPr lang="en-US" smtClean="0"/>
              <a:t>www.onellp.com</a:t>
            </a:r>
            <a:endParaRPr lang="en-US"/>
          </a:p>
        </p:txBody>
      </p:sp>
    </p:spTree>
    <p:extLst>
      <p:ext uri="{BB962C8B-B14F-4D97-AF65-F5344CB8AC3E}">
        <p14:creationId xmlns:p14="http://schemas.microsoft.com/office/powerpoint/2010/main" val="231951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Error</a:t>
            </a:r>
            <a:endParaRPr lang="en-US" dirty="0"/>
          </a:p>
        </p:txBody>
      </p:sp>
      <p:sp>
        <p:nvSpPr>
          <p:cNvPr id="3" name="Content Placeholder 2"/>
          <p:cNvSpPr>
            <a:spLocks noGrp="1"/>
          </p:cNvSpPr>
          <p:nvPr>
            <p:ph idx="1"/>
          </p:nvPr>
        </p:nvSpPr>
        <p:spPr/>
        <p:txBody>
          <a:bodyPr/>
          <a:lstStyle/>
          <a:p>
            <a:r>
              <a:rPr lang="en-US" dirty="0" smtClean="0"/>
              <a:t>Reverse if a definite &amp; firm conviction of error</a:t>
            </a:r>
            <a:endParaRPr lang="en-US" dirty="0"/>
          </a:p>
        </p:txBody>
      </p:sp>
      <p:sp>
        <p:nvSpPr>
          <p:cNvPr id="4" name="Footer Placeholder 3"/>
          <p:cNvSpPr>
            <a:spLocks noGrp="1"/>
          </p:cNvSpPr>
          <p:nvPr>
            <p:ph type="ftr" sz="quarter" idx="11"/>
          </p:nvPr>
        </p:nvSpPr>
        <p:spPr/>
        <p:txBody>
          <a:bodyPr/>
          <a:lstStyle/>
          <a:p>
            <a:r>
              <a:rPr lang="en-US" smtClean="0"/>
              <a:t>www.onellp.com</a:t>
            </a:r>
            <a:endParaRPr lang="en-US"/>
          </a:p>
        </p:txBody>
      </p:sp>
    </p:spTree>
    <p:extLst>
      <p:ext uri="{BB962C8B-B14F-4D97-AF65-F5344CB8AC3E}">
        <p14:creationId xmlns:p14="http://schemas.microsoft.com/office/powerpoint/2010/main" val="1010815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law	</a:t>
            </a:r>
            <a:endParaRPr lang="en-US" dirty="0"/>
          </a:p>
        </p:txBody>
      </p:sp>
      <p:sp>
        <p:nvSpPr>
          <p:cNvPr id="3" name="Content Placeholder 2"/>
          <p:cNvSpPr>
            <a:spLocks noGrp="1"/>
          </p:cNvSpPr>
          <p:nvPr>
            <p:ph idx="1"/>
          </p:nvPr>
        </p:nvSpPr>
        <p:spPr/>
        <p:txBody>
          <a:bodyPr/>
          <a:lstStyle/>
          <a:p>
            <a:r>
              <a:rPr lang="en-US" dirty="0" smtClean="0"/>
              <a:t>De novo, no deference</a:t>
            </a:r>
            <a:endParaRPr lang="en-US" dirty="0"/>
          </a:p>
        </p:txBody>
      </p:sp>
      <p:sp>
        <p:nvSpPr>
          <p:cNvPr id="4" name="Footer Placeholder 3"/>
          <p:cNvSpPr>
            <a:spLocks noGrp="1"/>
          </p:cNvSpPr>
          <p:nvPr>
            <p:ph type="ftr" sz="quarter" idx="11"/>
          </p:nvPr>
        </p:nvSpPr>
        <p:spPr/>
        <p:txBody>
          <a:bodyPr/>
          <a:lstStyle/>
          <a:p>
            <a:r>
              <a:rPr lang="en-US" smtClean="0"/>
              <a:t>www.onellp.com</a:t>
            </a:r>
            <a:endParaRPr lang="en-US" dirty="0"/>
          </a:p>
        </p:txBody>
      </p:sp>
    </p:spTree>
    <p:extLst>
      <p:ext uri="{BB962C8B-B14F-4D97-AF65-F5344CB8AC3E}">
        <p14:creationId xmlns:p14="http://schemas.microsoft.com/office/powerpoint/2010/main" val="3764778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of discretion</a:t>
            </a:r>
            <a:endParaRPr lang="en-US" dirty="0"/>
          </a:p>
        </p:txBody>
      </p:sp>
      <p:sp>
        <p:nvSpPr>
          <p:cNvPr id="3" name="Content Placeholder 2"/>
          <p:cNvSpPr>
            <a:spLocks noGrp="1"/>
          </p:cNvSpPr>
          <p:nvPr>
            <p:ph idx="1"/>
          </p:nvPr>
        </p:nvSpPr>
        <p:spPr/>
        <p:txBody>
          <a:bodyPr/>
          <a:lstStyle/>
          <a:p>
            <a:r>
              <a:rPr lang="en-US" dirty="0" smtClean="0"/>
              <a:t>Deferential standard for activities entitled to deference.</a:t>
            </a:r>
          </a:p>
          <a:p>
            <a:r>
              <a:rPr lang="en-US" dirty="0" smtClean="0"/>
              <a:t>Must be convinced the lower court made a mistake.</a:t>
            </a:r>
            <a:endParaRPr lang="en-US" dirty="0"/>
          </a:p>
        </p:txBody>
      </p:sp>
      <p:sp>
        <p:nvSpPr>
          <p:cNvPr id="4" name="Footer Placeholder 3"/>
          <p:cNvSpPr>
            <a:spLocks noGrp="1"/>
          </p:cNvSpPr>
          <p:nvPr>
            <p:ph type="ftr" sz="quarter" idx="11"/>
          </p:nvPr>
        </p:nvSpPr>
        <p:spPr/>
        <p:txBody>
          <a:bodyPr/>
          <a:lstStyle/>
          <a:p>
            <a:r>
              <a:rPr lang="en-US" smtClean="0"/>
              <a:t>www.onellp.com</a:t>
            </a:r>
            <a:endParaRPr lang="en-US" dirty="0"/>
          </a:p>
        </p:txBody>
      </p:sp>
    </p:spTree>
    <p:extLst>
      <p:ext uri="{BB962C8B-B14F-4D97-AF65-F5344CB8AC3E}">
        <p14:creationId xmlns:p14="http://schemas.microsoft.com/office/powerpoint/2010/main" val="262742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Arbitrary &amp; capricious (admin rulings)</a:t>
            </a:r>
            <a:endParaRPr lang="en-US" dirty="0"/>
          </a:p>
        </p:txBody>
      </p:sp>
      <p:sp>
        <p:nvSpPr>
          <p:cNvPr id="3" name="Content Placeholder 2"/>
          <p:cNvSpPr>
            <a:spLocks noGrp="1"/>
          </p:cNvSpPr>
          <p:nvPr>
            <p:ph idx="1"/>
          </p:nvPr>
        </p:nvSpPr>
        <p:spPr/>
        <p:txBody>
          <a:bodyPr/>
          <a:lstStyle/>
          <a:p>
            <a:r>
              <a:rPr lang="en-US" dirty="0" smtClean="0"/>
              <a:t>Affirmed if at all rational and reasonable, and reversed if arbitrary or capricious.</a:t>
            </a:r>
            <a:endParaRPr lang="en-US" dirty="0"/>
          </a:p>
        </p:txBody>
      </p:sp>
      <p:sp>
        <p:nvSpPr>
          <p:cNvPr id="4" name="Footer Placeholder 3"/>
          <p:cNvSpPr>
            <a:spLocks noGrp="1"/>
          </p:cNvSpPr>
          <p:nvPr>
            <p:ph type="ftr" sz="quarter" idx="11"/>
          </p:nvPr>
        </p:nvSpPr>
        <p:spPr/>
        <p:txBody>
          <a:bodyPr/>
          <a:lstStyle/>
          <a:p>
            <a:r>
              <a:rPr lang="en-US" dirty="0" smtClean="0"/>
              <a:t>www.onellp.com</a:t>
            </a:r>
            <a:endParaRPr lang="en-US" dirty="0"/>
          </a:p>
        </p:txBody>
      </p:sp>
    </p:spTree>
    <p:extLst>
      <p:ext uri="{BB962C8B-B14F-4D97-AF65-F5344CB8AC3E}">
        <p14:creationId xmlns:p14="http://schemas.microsoft.com/office/powerpoint/2010/main" val="32756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D7ED1B-4731-431E-97CB-FEB47B61FD87}" type="slidenum">
              <a:rPr lang="en-US"/>
              <a:pPr/>
              <a:t>17</a:t>
            </a:fld>
            <a:endParaRPr lang="en-US"/>
          </a:p>
        </p:txBody>
      </p:sp>
      <p:sp>
        <p:nvSpPr>
          <p:cNvPr id="121858" name="Rectangle 2"/>
          <p:cNvSpPr>
            <a:spLocks noGrp="1" noChangeArrowheads="1"/>
          </p:cNvSpPr>
          <p:nvPr>
            <p:ph type="title"/>
          </p:nvPr>
        </p:nvSpPr>
        <p:spPr/>
        <p:txBody>
          <a:bodyPr/>
          <a:lstStyle/>
          <a:p>
            <a:pPr eaLnBrk="1" hangingPunct="1"/>
            <a:r>
              <a:rPr lang="en-US" sz="4000" dirty="0">
                <a:solidFill>
                  <a:schemeClr val="tx1">
                    <a:lumMod val="75000"/>
                  </a:schemeClr>
                </a:solidFill>
              </a:rPr>
              <a:t>Briefing: Standards of Review and Prejudicial Error</a:t>
            </a:r>
          </a:p>
        </p:txBody>
      </p:sp>
      <p:sp>
        <p:nvSpPr>
          <p:cNvPr id="121859" name="Rectangle 3"/>
          <p:cNvSpPr>
            <a:spLocks noGrp="1" noChangeArrowheads="1"/>
          </p:cNvSpPr>
          <p:nvPr>
            <p:ph type="body" idx="1"/>
          </p:nvPr>
        </p:nvSpPr>
        <p:spPr>
          <a:xfrm>
            <a:off x="838200" y="1414144"/>
            <a:ext cx="10515600" cy="4727575"/>
          </a:xfrm>
        </p:spPr>
        <p:txBody>
          <a:bodyPr>
            <a:normAutofit fontScale="92500" lnSpcReduction="10000"/>
          </a:bodyPr>
          <a:lstStyle/>
          <a:p>
            <a:pPr eaLnBrk="1" hangingPunct="1"/>
            <a:r>
              <a:rPr lang="en-US" sz="2400" dirty="0"/>
              <a:t>As always, state the proper standard of review.  But understand what it means exactly.  </a:t>
            </a:r>
            <a:endParaRPr lang="en-US" sz="2400" dirty="0" smtClean="0"/>
          </a:p>
          <a:p>
            <a:pPr eaLnBrk="1" hangingPunct="1"/>
            <a:endParaRPr lang="en-US" sz="2400" dirty="0"/>
          </a:p>
          <a:p>
            <a:pPr lvl="1" eaLnBrk="1" hangingPunct="1">
              <a:buFont typeface="Wingdings" panose="05000000000000000000" pitchFamily="2" charset="2"/>
              <a:buChar char="à"/>
            </a:pPr>
            <a:r>
              <a:rPr lang="en-US" sz="2400" b="1" dirty="0" smtClean="0">
                <a:solidFill>
                  <a:schemeClr val="accent2"/>
                </a:solidFill>
              </a:rPr>
              <a:t>ADVICE</a:t>
            </a:r>
            <a:r>
              <a:rPr lang="en-US" sz="2400" dirty="0">
                <a:solidFill>
                  <a:schemeClr val="accent2"/>
                </a:solidFill>
              </a:rPr>
              <a:t>:  </a:t>
            </a:r>
            <a:r>
              <a:rPr lang="en-US" sz="2400" b="1" dirty="0">
                <a:solidFill>
                  <a:schemeClr val="accent2"/>
                </a:solidFill>
              </a:rPr>
              <a:t>That is, relate the SOR to the argument.  Do not simply assert the standard is AOD and then proceed to argue why the district court’s decision was simply erroneous</a:t>
            </a:r>
            <a:r>
              <a:rPr lang="en-US" sz="2400" b="1" dirty="0" smtClean="0">
                <a:solidFill>
                  <a:schemeClr val="accent2"/>
                </a:solidFill>
              </a:rPr>
              <a:t>.</a:t>
            </a:r>
          </a:p>
          <a:p>
            <a:pPr lvl="1" eaLnBrk="1" hangingPunct="1">
              <a:buFont typeface="Wingdings" panose="05000000000000000000" pitchFamily="2" charset="2"/>
              <a:buChar char="à"/>
            </a:pPr>
            <a:endParaRPr lang="en-US" sz="2400" b="1" dirty="0">
              <a:solidFill>
                <a:schemeClr val="accent2"/>
              </a:solidFill>
            </a:endParaRPr>
          </a:p>
          <a:p>
            <a:pPr eaLnBrk="1" hangingPunct="1"/>
            <a:r>
              <a:rPr lang="en-US" sz="2400" dirty="0"/>
              <a:t>Common error is to assume that any error of law guarantees reversal.  Not so.  Prejudice standard applies in civil cases too.</a:t>
            </a:r>
          </a:p>
          <a:p>
            <a:pPr lvl="1" eaLnBrk="1" hangingPunct="1">
              <a:buFont typeface="Wingdings" panose="05000000000000000000" pitchFamily="2" charset="2"/>
              <a:buChar char="à"/>
            </a:pPr>
            <a:r>
              <a:rPr lang="en-US" sz="2400" b="1" dirty="0">
                <a:solidFill>
                  <a:schemeClr val="accent2"/>
                </a:solidFill>
              </a:rPr>
              <a:t>ADVICE:  Understand this, for the Court systemically is predisposed to affirm.  Appellants: argue it and understand it.  Appellees: Don’t forget about exploiting it.</a:t>
            </a:r>
            <a:r>
              <a:rPr lang="en-US" sz="2400" dirty="0">
                <a:solidFill>
                  <a:schemeClr val="accent2"/>
                </a:solidFill>
              </a:rPr>
              <a:t> </a:t>
            </a:r>
          </a:p>
          <a:p>
            <a:pPr lvl="1" eaLnBrk="1" hangingPunct="1">
              <a:buFont typeface="Wingdings" panose="05000000000000000000" pitchFamily="2" charset="2"/>
              <a:buChar char="à"/>
            </a:pPr>
            <a:endParaRPr lang="en-US" sz="2400" dirty="0">
              <a:solidFill>
                <a:schemeClr val="accent2"/>
              </a:solidFill>
            </a:endParaRPr>
          </a:p>
          <a:p>
            <a:pPr eaLnBrk="1" hangingPunct="1"/>
            <a:r>
              <a:rPr lang="en-US" sz="2400" b="1" dirty="0">
                <a:solidFill>
                  <a:schemeClr val="accent2"/>
                </a:solidFill>
              </a:rPr>
              <a:t>RELATED ADVICE</a:t>
            </a:r>
            <a:r>
              <a:rPr lang="en-US" sz="2400" dirty="0">
                <a:solidFill>
                  <a:schemeClr val="accent2"/>
                </a:solidFill>
              </a:rPr>
              <a:t>:  </a:t>
            </a:r>
            <a:r>
              <a:rPr lang="en-US" sz="2400" b="1" dirty="0">
                <a:solidFill>
                  <a:schemeClr val="accent2"/>
                </a:solidFill>
              </a:rPr>
              <a:t>Court will affirm on any ground in the record.  Appellees often seem to forget this principle and fail to exploit the concept of affirmance on other grounds.</a:t>
            </a:r>
          </a:p>
          <a:p>
            <a:pPr eaLnBrk="1" hangingPunct="1">
              <a:buFontTx/>
              <a:buNone/>
            </a:pPr>
            <a:r>
              <a:rPr lang="en-US" sz="2000" dirty="0">
                <a:solidFill>
                  <a:srgbClr val="FF0000"/>
                </a:solidFill>
              </a:rPr>
              <a:t> </a:t>
            </a:r>
          </a:p>
        </p:txBody>
      </p:sp>
      <p:sp>
        <p:nvSpPr>
          <p:cNvPr id="6" name="Footer Placeholder 3"/>
          <p:cNvSpPr>
            <a:spLocks noGrp="1"/>
          </p:cNvSpPr>
          <p:nvPr>
            <p:ph type="ftr" sz="quarter" idx="11"/>
          </p:nvPr>
        </p:nvSpPr>
        <p:spPr/>
        <p:txBody>
          <a:bodyPr/>
          <a:lstStyle/>
          <a:p>
            <a:r>
              <a:rPr lang="en-US" dirty="0" smtClean="0"/>
              <a:t>www.onellp.com</a:t>
            </a:r>
            <a:endParaRPr lang="en-US" dirty="0"/>
          </a:p>
        </p:txBody>
      </p:sp>
    </p:spTree>
    <p:extLst>
      <p:ext uri="{BB962C8B-B14F-4D97-AF65-F5344CB8AC3E}">
        <p14:creationId xmlns:p14="http://schemas.microsoft.com/office/powerpoint/2010/main" val="2632085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dissolve">
                                      <p:cBhvr>
                                        <p:cTn id="7" dur="500"/>
                                        <p:tgtEl>
                                          <p:spTgt spid="121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dissolve">
                                      <p:cBhvr>
                                        <p:cTn id="12" dur="500"/>
                                        <p:tgtEl>
                                          <p:spTgt spid="12185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animEffect transition="in" filter="dissolve">
                                      <p:cBhvr>
                                        <p:cTn id="15" dur="500"/>
                                        <p:tgtEl>
                                          <p:spTgt spid="12185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1859">
                                            <p:txEl>
                                              <p:pRg st="4" end="4"/>
                                            </p:txEl>
                                          </p:spTgt>
                                        </p:tgtEl>
                                        <p:attrNameLst>
                                          <p:attrName>style.visibility</p:attrName>
                                        </p:attrNameLst>
                                      </p:cBhvr>
                                      <p:to>
                                        <p:strVal val="visible"/>
                                      </p:to>
                                    </p:set>
                                    <p:animEffect transition="in" filter="dissolve">
                                      <p:cBhvr>
                                        <p:cTn id="20" dur="500"/>
                                        <p:tgtEl>
                                          <p:spTgt spid="121859">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1859">
                                            <p:txEl>
                                              <p:pRg st="5" end="5"/>
                                            </p:txEl>
                                          </p:spTgt>
                                        </p:tgtEl>
                                        <p:attrNameLst>
                                          <p:attrName>style.visibility</p:attrName>
                                        </p:attrNameLst>
                                      </p:cBhvr>
                                      <p:to>
                                        <p:strVal val="visible"/>
                                      </p:to>
                                    </p:set>
                                    <p:animEffect transition="in" filter="dissolve">
                                      <p:cBhvr>
                                        <p:cTn id="23" dur="500"/>
                                        <p:tgtEl>
                                          <p:spTgt spid="121859">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1859">
                                            <p:txEl>
                                              <p:pRg st="7" end="7"/>
                                            </p:txEl>
                                          </p:spTgt>
                                        </p:tgtEl>
                                        <p:attrNameLst>
                                          <p:attrName>style.visibility</p:attrName>
                                        </p:attrNameLst>
                                      </p:cBhvr>
                                      <p:to>
                                        <p:strVal val="visible"/>
                                      </p:to>
                                    </p:set>
                                    <p:animEffect transition="in" filter="dissolve">
                                      <p:cBhvr>
                                        <p:cTn id="28" dur="500"/>
                                        <p:tgtEl>
                                          <p:spTgt spid="121859">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1859">
                                            <p:txEl>
                                              <p:pRg st="8" end="8"/>
                                            </p:txEl>
                                          </p:spTgt>
                                        </p:tgtEl>
                                        <p:attrNameLst>
                                          <p:attrName>style.visibility</p:attrName>
                                        </p:attrNameLst>
                                      </p:cBhvr>
                                      <p:to>
                                        <p:strVal val="visible"/>
                                      </p:to>
                                    </p:set>
                                    <p:animEffect transition="in" filter="dissolve">
                                      <p:cBhvr>
                                        <p:cTn id="33" dur="500"/>
                                        <p:tgtEl>
                                          <p:spTgt spid="1218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www.onellp.com</a:t>
            </a:r>
          </a:p>
          <a:p>
            <a:endParaRPr lang="en-US" dirty="0"/>
          </a:p>
        </p:txBody>
      </p:sp>
      <p:sp>
        <p:nvSpPr>
          <p:cNvPr id="6" name="Slide Number Placeholder 5"/>
          <p:cNvSpPr>
            <a:spLocks noGrp="1"/>
          </p:cNvSpPr>
          <p:nvPr>
            <p:ph type="sldNum" sz="quarter" idx="12"/>
          </p:nvPr>
        </p:nvSpPr>
        <p:spPr/>
        <p:txBody>
          <a:bodyPr/>
          <a:lstStyle/>
          <a:p>
            <a:fld id="{556B2CDA-0EF7-4756-A1DC-7AC3D54A1C75}" type="slidenum">
              <a:rPr lang="en-US"/>
              <a:pPr/>
              <a:t>18</a:t>
            </a:fld>
            <a:endParaRPr lang="en-US"/>
          </a:p>
        </p:txBody>
      </p:sp>
      <p:sp>
        <p:nvSpPr>
          <p:cNvPr id="20482" name="Rectangle 2"/>
          <p:cNvSpPr>
            <a:spLocks noGrp="1" noChangeArrowheads="1"/>
          </p:cNvSpPr>
          <p:nvPr>
            <p:ph type="title"/>
          </p:nvPr>
        </p:nvSpPr>
        <p:spPr/>
        <p:txBody>
          <a:bodyPr/>
          <a:lstStyle/>
          <a:p>
            <a:r>
              <a:rPr lang="en-US" sz="4000" dirty="0">
                <a:solidFill>
                  <a:schemeClr val="tx1">
                    <a:lumMod val="75000"/>
                  </a:schemeClr>
                </a:solidFill>
              </a:rPr>
              <a:t>Briefing: Use an “Introduction” Section </a:t>
            </a:r>
          </a:p>
        </p:txBody>
      </p:sp>
      <p:sp>
        <p:nvSpPr>
          <p:cNvPr id="20483" name="Rectangle 3"/>
          <p:cNvSpPr>
            <a:spLocks noGrp="1" noChangeArrowheads="1"/>
          </p:cNvSpPr>
          <p:nvPr>
            <p:ph type="body" idx="1"/>
          </p:nvPr>
        </p:nvSpPr>
        <p:spPr/>
        <p:txBody>
          <a:bodyPr>
            <a:noAutofit/>
          </a:bodyPr>
          <a:lstStyle/>
          <a:p>
            <a:pPr>
              <a:lnSpc>
                <a:spcPct val="80000"/>
              </a:lnSpc>
            </a:pPr>
            <a:r>
              <a:rPr lang="en-US" sz="2800" dirty="0" smtClean="0"/>
              <a:t>(1</a:t>
            </a:r>
            <a:r>
              <a:rPr lang="en-US" sz="2800" dirty="0"/>
              <a:t>) it allows you to summarize very succinctly why the court erred (or didn’t), and weave into that thumbnail of your argument your theme; </a:t>
            </a:r>
          </a:p>
          <a:p>
            <a:pPr>
              <a:lnSpc>
                <a:spcPct val="80000"/>
              </a:lnSpc>
            </a:pPr>
            <a:r>
              <a:rPr lang="en-US" sz="2800" dirty="0"/>
              <a:t>(2) this gives a proper frame of reference to the reader before reading the following pages about jurisdiction, standard of review, and the statement of the issue, which will otherwise be completely divorced from context.  Otherwise all the reader knows is that summary judgment is reviewed de novo, the district court should be reversed and jurisdiction exists; </a:t>
            </a:r>
          </a:p>
          <a:p>
            <a:pPr>
              <a:lnSpc>
                <a:spcPct val="80000"/>
              </a:lnSpc>
            </a:pPr>
            <a:r>
              <a:rPr lang="en-US" sz="2800" dirty="0"/>
              <a:t>(3) your planted theme seed will then weave into the facts and statement of issues; </a:t>
            </a:r>
          </a:p>
          <a:p>
            <a:pPr>
              <a:lnSpc>
                <a:spcPct val="80000"/>
              </a:lnSpc>
            </a:pPr>
            <a:r>
              <a:rPr lang="en-US" sz="2800" dirty="0"/>
              <a:t>(4) this sets the stage properly for the meat of the brief – the argument section.</a:t>
            </a:r>
          </a:p>
        </p:txBody>
      </p:sp>
    </p:spTree>
    <p:extLst>
      <p:ext uri="{BB962C8B-B14F-4D97-AF65-F5344CB8AC3E}">
        <p14:creationId xmlns:p14="http://schemas.microsoft.com/office/powerpoint/2010/main" val="103416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dissolve">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dissolve">
                                      <p:cBhvr>
                                        <p:cTn id="17" dur="500"/>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dissolve">
                                      <p:cBhvr>
                                        <p:cTn id="22" dur="500"/>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dissolve">
                                      <p:cBhvr>
                                        <p:cTn id="27"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www.onellp.com</a:t>
            </a:r>
            <a:endParaRPr lang="en-US" dirty="0"/>
          </a:p>
        </p:txBody>
      </p:sp>
      <p:sp>
        <p:nvSpPr>
          <p:cNvPr id="6" name="Slide Number Placeholder 5"/>
          <p:cNvSpPr>
            <a:spLocks noGrp="1"/>
          </p:cNvSpPr>
          <p:nvPr>
            <p:ph type="sldNum" sz="quarter" idx="12"/>
          </p:nvPr>
        </p:nvSpPr>
        <p:spPr/>
        <p:txBody>
          <a:bodyPr/>
          <a:lstStyle/>
          <a:p>
            <a:fld id="{63E0E932-02FF-4C60-9BC4-2BDE3C2B49D2}" type="slidenum">
              <a:rPr lang="en-US"/>
              <a:pPr/>
              <a:t>19</a:t>
            </a:fld>
            <a:endParaRPr lang="en-US"/>
          </a:p>
        </p:txBody>
      </p:sp>
      <p:sp>
        <p:nvSpPr>
          <p:cNvPr id="14338" name="Rectangle 2"/>
          <p:cNvSpPr>
            <a:spLocks noGrp="1" noChangeArrowheads="1"/>
          </p:cNvSpPr>
          <p:nvPr>
            <p:ph type="title"/>
          </p:nvPr>
        </p:nvSpPr>
        <p:spPr/>
        <p:txBody>
          <a:bodyPr/>
          <a:lstStyle/>
          <a:p>
            <a:r>
              <a:rPr lang="en-US" sz="4000" dirty="0">
                <a:solidFill>
                  <a:schemeClr val="tx1">
                    <a:lumMod val="75000"/>
                  </a:schemeClr>
                </a:solidFill>
              </a:rPr>
              <a:t>Briefing: Choose Issues Wisely, But </a:t>
            </a:r>
            <a:r>
              <a:rPr lang="en-US" sz="4000" dirty="0" smtClean="0">
                <a:solidFill>
                  <a:schemeClr val="tx1">
                    <a:lumMod val="75000"/>
                  </a:schemeClr>
                </a:solidFill>
              </a:rPr>
              <a:t>Choose</a:t>
            </a:r>
            <a:r>
              <a:rPr lang="en-US" sz="4000" dirty="0">
                <a:solidFill>
                  <a:schemeClr val="tx1">
                    <a:lumMod val="75000"/>
                  </a:schemeClr>
                </a:solidFill>
              </a:rPr>
              <a:t>	</a:t>
            </a:r>
          </a:p>
        </p:txBody>
      </p:sp>
      <p:sp>
        <p:nvSpPr>
          <p:cNvPr id="14339" name="Rectangle 3"/>
          <p:cNvSpPr>
            <a:spLocks noGrp="1" noChangeArrowheads="1"/>
          </p:cNvSpPr>
          <p:nvPr>
            <p:ph type="body" idx="1"/>
          </p:nvPr>
        </p:nvSpPr>
        <p:spPr/>
        <p:txBody>
          <a:bodyPr>
            <a:noAutofit/>
          </a:bodyPr>
          <a:lstStyle/>
          <a:p>
            <a:pPr>
              <a:lnSpc>
                <a:spcPct val="80000"/>
              </a:lnSpc>
            </a:pPr>
            <a:endParaRPr lang="en-US" sz="2800" dirty="0" smtClean="0"/>
          </a:p>
          <a:p>
            <a:pPr>
              <a:lnSpc>
                <a:spcPct val="80000"/>
              </a:lnSpc>
            </a:pPr>
            <a:r>
              <a:rPr lang="en-US" sz="2800" dirty="0" smtClean="0"/>
              <a:t>Need </a:t>
            </a:r>
            <a:r>
              <a:rPr lang="en-US" sz="2800" dirty="0"/>
              <a:t>to on the front end very strategically and cautiously decide which arguments have a realistic chance of winning and develop them.  </a:t>
            </a:r>
          </a:p>
          <a:p>
            <a:pPr>
              <a:lnSpc>
                <a:spcPct val="80000"/>
              </a:lnSpc>
            </a:pPr>
            <a:endParaRPr lang="en-US" sz="2800" dirty="0" smtClean="0"/>
          </a:p>
          <a:p>
            <a:pPr>
              <a:lnSpc>
                <a:spcPct val="80000"/>
              </a:lnSpc>
            </a:pPr>
            <a:r>
              <a:rPr lang="en-US" sz="2800" dirty="0"/>
              <a:t>Do not throw out arguments without explaining or developing them. </a:t>
            </a:r>
          </a:p>
        </p:txBody>
      </p:sp>
    </p:spTree>
    <p:extLst>
      <p:ext uri="{BB962C8B-B14F-4D97-AF65-F5344CB8AC3E}">
        <p14:creationId xmlns:p14="http://schemas.microsoft.com/office/powerpoint/2010/main" val="397622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dissolve">
                                      <p:cBhvr>
                                        <p:cTn id="1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smtClean="0">
                <a:solidFill>
                  <a:srgbClr val="C00000"/>
                </a:solidFill>
              </a:rPr>
              <a:t>www.onellp.com</a:t>
            </a:r>
            <a:endParaRPr lang="en-US" sz="2000" dirty="0">
              <a:solidFill>
                <a:srgbClr val="C00000"/>
              </a:solidFill>
            </a:endParaRPr>
          </a:p>
        </p:txBody>
      </p:sp>
      <p:sp>
        <p:nvSpPr>
          <p:cNvPr id="119810" name="Rectangle 2"/>
          <p:cNvSpPr>
            <a:spLocks noGrp="1" noChangeArrowheads="1"/>
          </p:cNvSpPr>
          <p:nvPr>
            <p:ph type="title"/>
          </p:nvPr>
        </p:nvSpPr>
        <p:spPr/>
        <p:txBody>
          <a:bodyPr/>
          <a:lstStyle/>
          <a:p>
            <a:pPr eaLnBrk="1" hangingPunct="1"/>
            <a:r>
              <a:rPr lang="en-US" sz="4000" dirty="0" smtClean="0">
                <a:solidFill>
                  <a:schemeClr val="accent2"/>
                </a:solidFill>
              </a:rPr>
              <a:t>             </a:t>
            </a:r>
            <a:r>
              <a:rPr lang="en-US" sz="4000" dirty="0" smtClean="0">
                <a:solidFill>
                  <a:schemeClr val="tx1">
                    <a:lumMod val="85000"/>
                  </a:schemeClr>
                </a:solidFill>
              </a:rPr>
              <a:t>Kitchen </a:t>
            </a:r>
            <a:r>
              <a:rPr lang="en-US" sz="4000" dirty="0">
                <a:solidFill>
                  <a:schemeClr val="tx1">
                    <a:lumMod val="85000"/>
                  </a:schemeClr>
                </a:solidFill>
              </a:rPr>
              <a:t>Sink Approach is Generally Bad</a:t>
            </a:r>
            <a:r>
              <a:rPr lang="en-US" sz="4000" dirty="0"/>
              <a:t>	</a:t>
            </a:r>
          </a:p>
        </p:txBody>
      </p:sp>
      <p:sp>
        <p:nvSpPr>
          <p:cNvPr id="119811" name="Rectangle 3"/>
          <p:cNvSpPr>
            <a:spLocks noGrp="1" noChangeArrowheads="1"/>
          </p:cNvSpPr>
          <p:nvPr>
            <p:ph type="body" idx="1"/>
          </p:nvPr>
        </p:nvSpPr>
        <p:spPr>
          <a:xfrm>
            <a:off x="838200" y="1825624"/>
            <a:ext cx="10515600" cy="4530725"/>
          </a:xfrm>
        </p:spPr>
        <p:txBody>
          <a:bodyPr>
            <a:normAutofit fontScale="92500"/>
          </a:bodyPr>
          <a:lstStyle/>
          <a:p>
            <a:pPr eaLnBrk="1" hangingPunct="1">
              <a:lnSpc>
                <a:spcPct val="80000"/>
              </a:lnSpc>
            </a:pPr>
            <a:r>
              <a:rPr lang="en-US" sz="4000" dirty="0"/>
              <a:t>“Legal contentions, like the currency, depreciate through over-issue.  The mind of an appellate judge is habitually receptive to the suggestion that a lower court committed an error.  But receptiveness declines as the number of assigned errors increases.  Multiplicity hints at a lack of confidence…. Multiplying assignments of error will dilute and weaken a good case and will not save a bad one.” </a:t>
            </a:r>
          </a:p>
          <a:p>
            <a:pPr eaLnBrk="1" hangingPunct="1">
              <a:lnSpc>
                <a:spcPct val="80000"/>
              </a:lnSpc>
              <a:buFontTx/>
              <a:buNone/>
            </a:pPr>
            <a:r>
              <a:rPr lang="en-US" sz="4000" i="1" dirty="0"/>
              <a:t>	            </a:t>
            </a:r>
            <a:r>
              <a:rPr lang="en-US" sz="4000" i="1" dirty="0" smtClean="0"/>
              <a:t>--</a:t>
            </a:r>
            <a:r>
              <a:rPr lang="en-US" sz="4000" i="1" dirty="0"/>
              <a:t>U.S. Supreme Court Justice Robert </a:t>
            </a:r>
            <a:r>
              <a:rPr lang="en-US" sz="4000" i="1" dirty="0" smtClean="0"/>
              <a:t>Jackson--</a:t>
            </a:r>
            <a:endParaRPr lang="en-US" sz="4000" i="1" dirty="0"/>
          </a:p>
          <a:p>
            <a:pPr eaLnBrk="1" hangingPunct="1">
              <a:lnSpc>
                <a:spcPct val="80000"/>
              </a:lnSpc>
              <a:buFontTx/>
              <a:buNone/>
            </a:pPr>
            <a:endParaRPr lang="en-US" sz="2800" i="1" dirty="0"/>
          </a:p>
        </p:txBody>
      </p:sp>
    </p:spTree>
    <p:extLst>
      <p:ext uri="{BB962C8B-B14F-4D97-AF65-F5344CB8AC3E}">
        <p14:creationId xmlns:p14="http://schemas.microsoft.com/office/powerpoint/2010/main" val="74230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dissolve">
                                      <p:cBhvr>
                                        <p:cTn id="7" dur="500"/>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dissolve">
                                      <p:cBhvr>
                                        <p:cTn id="12" dur="500"/>
                                        <p:tgtEl>
                                          <p:spTgt spid="1198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Effect transition="in" filter="dissolve">
                                      <p:cBhvr>
                                        <p:cTn id="17"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www.onellp.com</a:t>
            </a:r>
            <a:endParaRPr lang="en-US" dirty="0"/>
          </a:p>
        </p:txBody>
      </p:sp>
      <p:sp>
        <p:nvSpPr>
          <p:cNvPr id="6" name="Slide Number Placeholder 5"/>
          <p:cNvSpPr>
            <a:spLocks noGrp="1"/>
          </p:cNvSpPr>
          <p:nvPr>
            <p:ph type="sldNum" sz="quarter" idx="12"/>
          </p:nvPr>
        </p:nvSpPr>
        <p:spPr/>
        <p:txBody>
          <a:bodyPr/>
          <a:lstStyle/>
          <a:p>
            <a:fld id="{F3F778D9-0D24-4495-AD62-26C9FE00494C}" type="slidenum">
              <a:rPr lang="en-US"/>
              <a:pPr/>
              <a:t>20</a:t>
            </a:fld>
            <a:endParaRPr lang="en-US"/>
          </a:p>
        </p:txBody>
      </p:sp>
      <p:sp>
        <p:nvSpPr>
          <p:cNvPr id="13314" name="Rectangle 2"/>
          <p:cNvSpPr>
            <a:spLocks noGrp="1" noChangeArrowheads="1"/>
          </p:cNvSpPr>
          <p:nvPr>
            <p:ph type="title"/>
          </p:nvPr>
        </p:nvSpPr>
        <p:spPr/>
        <p:txBody>
          <a:bodyPr/>
          <a:lstStyle/>
          <a:p>
            <a:r>
              <a:rPr lang="en-US" sz="4000" dirty="0" smtClean="0">
                <a:solidFill>
                  <a:schemeClr val="tx1">
                    <a:lumMod val="75000"/>
                  </a:schemeClr>
                </a:solidFill>
              </a:rPr>
              <a:t>What </a:t>
            </a:r>
            <a:r>
              <a:rPr lang="en-US" sz="4000" dirty="0">
                <a:solidFill>
                  <a:schemeClr val="tx1">
                    <a:lumMod val="75000"/>
                  </a:schemeClr>
                </a:solidFill>
              </a:rPr>
              <a:t>EXACTLY do you want the Court to Hold?</a:t>
            </a:r>
          </a:p>
        </p:txBody>
      </p:sp>
      <p:sp>
        <p:nvSpPr>
          <p:cNvPr id="13315" name="Rectangle 3"/>
          <p:cNvSpPr>
            <a:spLocks noGrp="1" noChangeArrowheads="1"/>
          </p:cNvSpPr>
          <p:nvPr>
            <p:ph type="body" idx="1"/>
          </p:nvPr>
        </p:nvSpPr>
        <p:spPr/>
        <p:txBody>
          <a:bodyPr/>
          <a:lstStyle/>
          <a:p>
            <a:pPr>
              <a:lnSpc>
                <a:spcPct val="80000"/>
              </a:lnSpc>
            </a:pPr>
            <a:r>
              <a:rPr lang="en-US" sz="2400" dirty="0"/>
              <a:t>Often briefs are not express about what proposed holding they want, other than winning and explaining why the law supports them.  Be ready to answer the question at oral argument.</a:t>
            </a:r>
          </a:p>
          <a:p>
            <a:pPr>
              <a:lnSpc>
                <a:spcPct val="80000"/>
              </a:lnSpc>
            </a:pPr>
            <a:r>
              <a:rPr lang="en-US" sz="2400" dirty="0" smtClean="0"/>
              <a:t>Imagine </a:t>
            </a:r>
            <a:r>
              <a:rPr lang="en-US" sz="2400" dirty="0"/>
              <a:t>you are writing law for 50 million people in several western states--- how should the opinion literally read in answering that question? </a:t>
            </a:r>
          </a:p>
          <a:p>
            <a:pPr>
              <a:lnSpc>
                <a:spcPct val="80000"/>
              </a:lnSpc>
            </a:pPr>
            <a:r>
              <a:rPr lang="en-US" sz="2400" dirty="0"/>
              <a:t>Answer it in your brief. </a:t>
            </a:r>
            <a:endParaRPr lang="en-US" sz="2400" dirty="0" smtClean="0"/>
          </a:p>
          <a:p>
            <a:pPr>
              <a:lnSpc>
                <a:spcPct val="80000"/>
              </a:lnSpc>
            </a:pPr>
            <a:r>
              <a:rPr lang="en-US" sz="2400" dirty="0" smtClean="0"/>
              <a:t>Think about narrow holdings.</a:t>
            </a:r>
            <a:endParaRPr lang="en-US" sz="2400" dirty="0"/>
          </a:p>
          <a:p>
            <a:pPr marL="0" indent="0">
              <a:lnSpc>
                <a:spcPct val="80000"/>
              </a:lnSpc>
              <a:buNone/>
            </a:pPr>
            <a:endParaRPr lang="en-US" sz="1800" dirty="0"/>
          </a:p>
        </p:txBody>
      </p:sp>
    </p:spTree>
    <p:extLst>
      <p:ext uri="{BB962C8B-B14F-4D97-AF65-F5344CB8AC3E}">
        <p14:creationId xmlns:p14="http://schemas.microsoft.com/office/powerpoint/2010/main" val="165857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dissolve">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dissolve">
                                      <p:cBhvr>
                                        <p:cTn id="17" dur="5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dissolve">
                                      <p:cBhvr>
                                        <p:cTn id="22" dur="500"/>
                                        <p:tgtEl>
                                          <p:spTgt spid="133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dissolve">
                                      <p:cBhvr>
                                        <p:cTn id="2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Disposition </a:t>
            </a:r>
            <a:endParaRPr lang="en-US" dirty="0"/>
          </a:p>
        </p:txBody>
      </p:sp>
      <p:sp>
        <p:nvSpPr>
          <p:cNvPr id="3" name="Content Placeholder 2"/>
          <p:cNvSpPr>
            <a:spLocks noGrp="1"/>
          </p:cNvSpPr>
          <p:nvPr>
            <p:ph idx="1"/>
          </p:nvPr>
        </p:nvSpPr>
        <p:spPr/>
        <p:txBody>
          <a:bodyPr/>
          <a:lstStyle/>
          <a:p>
            <a:r>
              <a:rPr lang="en-US" dirty="0"/>
              <a:t>In the conclusion section of the brief, be very explicit about the exact disposition you want: reversed or reversed and remanded for the trial court to do “X/Y/Z.”  </a:t>
            </a:r>
            <a:endParaRPr lang="en-US" dirty="0" smtClean="0"/>
          </a:p>
          <a:p>
            <a:r>
              <a:rPr lang="en-US" dirty="0" smtClean="0"/>
              <a:t>All </a:t>
            </a:r>
            <a:r>
              <a:rPr lang="en-US" dirty="0"/>
              <a:t>too often, appellants simply say the “district court should be </a:t>
            </a:r>
            <a:r>
              <a:rPr lang="en-US" dirty="0" smtClean="0"/>
              <a:t>reversed” and leave it vague as to what happens next exactly. </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www.onellp.com</a:t>
            </a:r>
            <a:endParaRPr lang="en-US" dirty="0"/>
          </a:p>
        </p:txBody>
      </p:sp>
    </p:spTree>
    <p:extLst>
      <p:ext uri="{BB962C8B-B14F-4D97-AF65-F5344CB8AC3E}">
        <p14:creationId xmlns:p14="http://schemas.microsoft.com/office/powerpoint/2010/main" val="2010306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B5BA5B-945A-4291-9B47-CDBDA6603A4D}" type="slidenum">
              <a:rPr lang="en-US"/>
              <a:pPr/>
              <a:t>22</a:t>
            </a:fld>
            <a:endParaRPr lang="en-US"/>
          </a:p>
        </p:txBody>
      </p:sp>
      <p:sp>
        <p:nvSpPr>
          <p:cNvPr id="117762" name="Rectangle 2"/>
          <p:cNvSpPr>
            <a:spLocks noGrp="1" noChangeArrowheads="1"/>
          </p:cNvSpPr>
          <p:nvPr>
            <p:ph type="title"/>
          </p:nvPr>
        </p:nvSpPr>
        <p:spPr/>
        <p:txBody>
          <a:bodyPr/>
          <a:lstStyle/>
          <a:p>
            <a:pPr eaLnBrk="1" hangingPunct="1"/>
            <a:r>
              <a:rPr lang="en-US" sz="4000" dirty="0">
                <a:solidFill>
                  <a:schemeClr val="tx1">
                    <a:lumMod val="75000"/>
                  </a:schemeClr>
                </a:solidFill>
              </a:rPr>
              <a:t>Briefing: Your Audience in a Federal Appeal</a:t>
            </a:r>
            <a:r>
              <a:rPr lang="en-US" sz="4000" dirty="0"/>
              <a:t>	</a:t>
            </a:r>
          </a:p>
        </p:txBody>
      </p:sp>
      <p:sp>
        <p:nvSpPr>
          <p:cNvPr id="117763" name="Rectangle 3"/>
          <p:cNvSpPr>
            <a:spLocks noGrp="1" noChangeArrowheads="1"/>
          </p:cNvSpPr>
          <p:nvPr>
            <p:ph type="body" idx="1"/>
          </p:nvPr>
        </p:nvSpPr>
        <p:spPr/>
        <p:txBody>
          <a:bodyPr>
            <a:normAutofit/>
          </a:bodyPr>
          <a:lstStyle/>
          <a:p>
            <a:pPr eaLnBrk="1" hangingPunct="1">
              <a:lnSpc>
                <a:spcPct val="80000"/>
              </a:lnSpc>
            </a:pPr>
            <a:r>
              <a:rPr lang="en-US" sz="2400" dirty="0" smtClean="0"/>
              <a:t>Your </a:t>
            </a:r>
            <a:r>
              <a:rPr lang="en-US" sz="2400" dirty="0"/>
              <a:t>case, while critical to you, is one of several for the Judge, who also has criminal and death penalty cases that weigh heavily on the mind.  </a:t>
            </a:r>
            <a:endParaRPr lang="en-US" sz="2400" dirty="0" smtClean="0"/>
          </a:p>
          <a:p>
            <a:pPr eaLnBrk="1" hangingPunct="1">
              <a:lnSpc>
                <a:spcPct val="80000"/>
              </a:lnSpc>
            </a:pPr>
            <a:r>
              <a:rPr lang="en-US" sz="2400" dirty="0" smtClean="0"/>
              <a:t>Be </a:t>
            </a:r>
            <a:r>
              <a:rPr lang="en-US" sz="2400" dirty="0"/>
              <a:t>concise and transparent with your arguments.  Do not count upon law clerks or judges to research peripheral issues.  </a:t>
            </a:r>
            <a:endParaRPr lang="en-US" sz="2400" dirty="0" smtClean="0"/>
          </a:p>
          <a:p>
            <a:pPr eaLnBrk="1" hangingPunct="1">
              <a:lnSpc>
                <a:spcPct val="80000"/>
              </a:lnSpc>
            </a:pPr>
            <a:r>
              <a:rPr lang="en-US" sz="2400" dirty="0" smtClean="0"/>
              <a:t>Clarity in your briefs.</a:t>
            </a:r>
          </a:p>
          <a:p>
            <a:pPr eaLnBrk="1" hangingPunct="1">
              <a:lnSpc>
                <a:spcPct val="80000"/>
              </a:lnSpc>
            </a:pPr>
            <a:endParaRPr lang="en-US" sz="1800" dirty="0"/>
          </a:p>
        </p:txBody>
      </p:sp>
      <p:sp>
        <p:nvSpPr>
          <p:cNvPr id="6" name="Footer Placeholder 3"/>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www.onellp.com</a:t>
            </a:r>
            <a:endParaRPr lang="en-US" dirty="0"/>
          </a:p>
        </p:txBody>
      </p:sp>
    </p:spTree>
    <p:extLst>
      <p:ext uri="{BB962C8B-B14F-4D97-AF65-F5344CB8AC3E}">
        <p14:creationId xmlns:p14="http://schemas.microsoft.com/office/powerpoint/2010/main" val="3951568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dissolve">
                                      <p:cBhvr>
                                        <p:cTn id="7" dur="500"/>
                                        <p:tgtEl>
                                          <p:spTgt spid="117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Effect transition="in" filter="dissolve">
                                      <p:cBhvr>
                                        <p:cTn id="12" dur="500"/>
                                        <p:tgtEl>
                                          <p:spTgt spid="117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7763">
                                            <p:txEl>
                                              <p:pRg st="1" end="1"/>
                                            </p:txEl>
                                          </p:spTgt>
                                        </p:tgtEl>
                                        <p:attrNameLst>
                                          <p:attrName>style.visibility</p:attrName>
                                        </p:attrNameLst>
                                      </p:cBhvr>
                                      <p:to>
                                        <p:strVal val="visible"/>
                                      </p:to>
                                    </p:set>
                                    <p:animEffect transition="in" filter="dissolve">
                                      <p:cBhvr>
                                        <p:cTn id="17" dur="500"/>
                                        <p:tgtEl>
                                          <p:spTgt spid="1177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7763">
                                            <p:txEl>
                                              <p:pRg st="2" end="2"/>
                                            </p:txEl>
                                          </p:spTgt>
                                        </p:tgtEl>
                                        <p:attrNameLst>
                                          <p:attrName>style.visibility</p:attrName>
                                        </p:attrNameLst>
                                      </p:cBhvr>
                                      <p:to>
                                        <p:strVal val="visible"/>
                                      </p:to>
                                    </p:set>
                                    <p:animEffect transition="in" filter="dissolve">
                                      <p:cBhvr>
                                        <p:cTn id="22"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www.onellp.com</a:t>
            </a:r>
            <a:endParaRPr lang="en-US" dirty="0"/>
          </a:p>
        </p:txBody>
      </p:sp>
      <p:sp>
        <p:nvSpPr>
          <p:cNvPr id="6" name="Slide Number Placeholder 5"/>
          <p:cNvSpPr>
            <a:spLocks noGrp="1"/>
          </p:cNvSpPr>
          <p:nvPr>
            <p:ph type="sldNum" sz="quarter" idx="12"/>
          </p:nvPr>
        </p:nvSpPr>
        <p:spPr/>
        <p:txBody>
          <a:bodyPr/>
          <a:lstStyle/>
          <a:p>
            <a:fld id="{DEFB4FD6-2AB1-4DD7-BE43-1DC3CCAC2AAD}" type="slidenum">
              <a:rPr lang="en-US"/>
              <a:pPr/>
              <a:t>23</a:t>
            </a:fld>
            <a:endParaRPr lang="en-US"/>
          </a:p>
        </p:txBody>
      </p:sp>
      <p:sp>
        <p:nvSpPr>
          <p:cNvPr id="9218" name="Rectangle 2"/>
          <p:cNvSpPr>
            <a:spLocks noGrp="1" noChangeArrowheads="1"/>
          </p:cNvSpPr>
          <p:nvPr>
            <p:ph type="title"/>
          </p:nvPr>
        </p:nvSpPr>
        <p:spPr/>
        <p:txBody>
          <a:bodyPr/>
          <a:lstStyle/>
          <a:p>
            <a:r>
              <a:rPr lang="en-US" sz="4000" dirty="0">
                <a:solidFill>
                  <a:schemeClr val="tx1">
                    <a:lumMod val="75000"/>
                  </a:schemeClr>
                </a:solidFill>
              </a:rPr>
              <a:t>The Merits Panels: Who and How Chosen</a:t>
            </a:r>
            <a:r>
              <a:rPr lang="en-US" sz="4000" dirty="0">
                <a:solidFill>
                  <a:schemeClr val="accent2"/>
                </a:solidFill>
              </a:rPr>
              <a:t>	</a:t>
            </a:r>
          </a:p>
        </p:txBody>
      </p:sp>
      <p:sp>
        <p:nvSpPr>
          <p:cNvPr id="9219" name="Rectangle 3"/>
          <p:cNvSpPr>
            <a:spLocks noGrp="1" noChangeArrowheads="1"/>
          </p:cNvSpPr>
          <p:nvPr>
            <p:ph type="body" idx="1"/>
          </p:nvPr>
        </p:nvSpPr>
        <p:spPr/>
        <p:txBody>
          <a:bodyPr>
            <a:normAutofit fontScale="92500" lnSpcReduction="10000"/>
          </a:bodyPr>
          <a:lstStyle/>
          <a:p>
            <a:pPr>
              <a:lnSpc>
                <a:spcPct val="80000"/>
              </a:lnSpc>
            </a:pPr>
            <a:r>
              <a:rPr lang="en-US" dirty="0"/>
              <a:t>3 </a:t>
            </a:r>
            <a:r>
              <a:rPr lang="en-US" dirty="0" smtClean="0"/>
              <a:t>Judges, random.</a:t>
            </a:r>
          </a:p>
          <a:p>
            <a:pPr marL="0" indent="0">
              <a:lnSpc>
                <a:spcPct val="80000"/>
              </a:lnSpc>
              <a:buNone/>
            </a:pPr>
            <a:endParaRPr lang="en-US" dirty="0"/>
          </a:p>
          <a:p>
            <a:pPr>
              <a:lnSpc>
                <a:spcPct val="80000"/>
              </a:lnSpc>
            </a:pPr>
            <a:r>
              <a:rPr lang="en-US" dirty="0"/>
              <a:t>The panel receives its cases for a given calendar 8-12 weeks before oral argument is scheduled.  Sometimes as little as 6</a:t>
            </a:r>
            <a:r>
              <a:rPr lang="en-US" dirty="0" smtClean="0"/>
              <a:t>.</a:t>
            </a:r>
          </a:p>
          <a:p>
            <a:pPr marL="0" indent="0">
              <a:lnSpc>
                <a:spcPct val="80000"/>
              </a:lnSpc>
              <a:buNone/>
            </a:pPr>
            <a:endParaRPr lang="en-US" dirty="0"/>
          </a:p>
          <a:p>
            <a:pPr>
              <a:lnSpc>
                <a:spcPct val="80000"/>
              </a:lnSpc>
            </a:pPr>
            <a:r>
              <a:rPr lang="en-US" u="sng" dirty="0">
                <a:solidFill>
                  <a:schemeClr val="accent2"/>
                </a:solidFill>
              </a:rPr>
              <a:t>ADVICE: </a:t>
            </a:r>
            <a:r>
              <a:rPr lang="en-US" dirty="0">
                <a:solidFill>
                  <a:schemeClr val="accent2"/>
                </a:solidFill>
              </a:rPr>
              <a:t>  When the case calendar comes out, look to see if your </a:t>
            </a:r>
            <a:r>
              <a:rPr lang="en-US" dirty="0" smtClean="0">
                <a:solidFill>
                  <a:schemeClr val="accent2"/>
                </a:solidFill>
              </a:rPr>
              <a:t>case </a:t>
            </a:r>
            <a:r>
              <a:rPr lang="en-US" dirty="0">
                <a:solidFill>
                  <a:schemeClr val="accent2"/>
                </a:solidFill>
              </a:rPr>
              <a:t>has been grouped with other </a:t>
            </a:r>
            <a:r>
              <a:rPr lang="en-US" dirty="0" smtClean="0">
                <a:solidFill>
                  <a:schemeClr val="accent2"/>
                </a:solidFill>
              </a:rPr>
              <a:t>similar cases</a:t>
            </a:r>
            <a:r>
              <a:rPr lang="en-US" dirty="0">
                <a:solidFill>
                  <a:schemeClr val="accent2"/>
                </a:solidFill>
              </a:rPr>
              <a:t>.  Contact those attorneys to see what the issues are in their cases.  There may be overlap or even tangential relationships between issues that may refocus issues for oral argument or apprise you to other concerns court may have for your case based on those cases. </a:t>
            </a:r>
            <a:endParaRPr lang="en-US" u="sng" dirty="0">
              <a:solidFill>
                <a:schemeClr val="accent2"/>
              </a:solidFill>
            </a:endParaRPr>
          </a:p>
        </p:txBody>
      </p:sp>
    </p:spTree>
    <p:extLst>
      <p:ext uri="{BB962C8B-B14F-4D97-AF65-F5344CB8AC3E}">
        <p14:creationId xmlns:p14="http://schemas.microsoft.com/office/powerpoint/2010/main" val="2518980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dissolv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
        <p:nvSpPr>
          <p:cNvPr id="15363"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05F867-D338-4387-8C5F-4D0A8E855557}" type="slidenum">
              <a:rPr lang="en-US"/>
              <a:pPr/>
              <a:t>24</a:t>
            </a:fld>
            <a:endParaRPr lang="en-US"/>
          </a:p>
        </p:txBody>
      </p:sp>
      <p:sp>
        <p:nvSpPr>
          <p:cNvPr id="15364" name="Rectangle 2"/>
          <p:cNvSpPr>
            <a:spLocks noGrp="1" noChangeArrowheads="1"/>
          </p:cNvSpPr>
          <p:nvPr>
            <p:ph type="title"/>
          </p:nvPr>
        </p:nvSpPr>
        <p:spPr/>
        <p:txBody>
          <a:bodyPr/>
          <a:lstStyle/>
          <a:p>
            <a:pPr eaLnBrk="1" hangingPunct="1"/>
            <a:r>
              <a:rPr lang="en-US" sz="4000" dirty="0">
                <a:solidFill>
                  <a:schemeClr val="tx1">
                    <a:lumMod val="75000"/>
                  </a:schemeClr>
                </a:solidFill>
              </a:rPr>
              <a:t>Case Study: One Appeal in the Ninth Circuit</a:t>
            </a:r>
          </a:p>
        </p:txBody>
      </p:sp>
      <p:sp>
        <p:nvSpPr>
          <p:cNvPr id="15365" name="Rectangle 3"/>
          <p:cNvSpPr>
            <a:spLocks noGrp="1" noChangeArrowheads="1"/>
          </p:cNvSpPr>
          <p:nvPr>
            <p:ph type="body" idx="1"/>
          </p:nvPr>
        </p:nvSpPr>
        <p:spPr/>
        <p:txBody>
          <a:bodyPr/>
          <a:lstStyle/>
          <a:p>
            <a:pPr eaLnBrk="1" hangingPunct="1">
              <a:buFontTx/>
              <a:buNone/>
            </a:pPr>
            <a:endParaRPr lang="en-US" i="1" dirty="0" smtClean="0"/>
          </a:p>
          <a:p>
            <a:pPr eaLnBrk="1" hangingPunct="1">
              <a:buFontTx/>
              <a:buNone/>
            </a:pPr>
            <a:endParaRPr lang="en-US" i="1" dirty="0" smtClean="0"/>
          </a:p>
          <a:p>
            <a:pPr eaLnBrk="1" hangingPunct="1">
              <a:buFontTx/>
              <a:buNone/>
            </a:pPr>
            <a:endParaRPr lang="en-US" i="1" dirty="0" smtClean="0"/>
          </a:p>
          <a:p>
            <a:pPr algn="ctr" eaLnBrk="1" hangingPunct="1">
              <a:buFontTx/>
              <a:buNone/>
            </a:pPr>
            <a:r>
              <a:rPr lang="en-US" i="1" dirty="0" smtClean="0"/>
              <a:t>  </a:t>
            </a:r>
            <a:r>
              <a:rPr lang="en-US" i="1" dirty="0" smtClean="0"/>
              <a:t>Gutierrez ex rel. v. United States</a:t>
            </a:r>
            <a:r>
              <a:rPr lang="en-US" i="1" dirty="0" smtClean="0"/>
              <a:t>, </a:t>
            </a:r>
            <a:r>
              <a:rPr lang="en-US" dirty="0" smtClean="0"/>
              <a:t>Ninth Circuit Case No. 07-56708</a:t>
            </a:r>
            <a:endParaRPr lang="en-US" i="1" dirty="0" smtClean="0"/>
          </a:p>
        </p:txBody>
      </p:sp>
    </p:spTree>
    <p:extLst>
      <p:ext uri="{BB962C8B-B14F-4D97-AF65-F5344CB8AC3E}">
        <p14:creationId xmlns:p14="http://schemas.microsoft.com/office/powerpoint/2010/main" val="287738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1A82CC-5730-49A5-988A-932224C1444C}" type="slidenum">
              <a:rPr lang="en-US"/>
              <a:pPr/>
              <a:t>25</a:t>
            </a:fld>
            <a:endParaRPr lang="en-US"/>
          </a:p>
        </p:txBody>
      </p:sp>
      <p:sp>
        <p:nvSpPr>
          <p:cNvPr id="16388" name="Rectangle 2"/>
          <p:cNvSpPr>
            <a:spLocks noGrp="1" noChangeArrowheads="1"/>
          </p:cNvSpPr>
          <p:nvPr>
            <p:ph type="title"/>
          </p:nvPr>
        </p:nvSpPr>
        <p:spPr/>
        <p:txBody>
          <a:bodyPr/>
          <a:lstStyle/>
          <a:p>
            <a:pPr eaLnBrk="1" hangingPunct="1"/>
            <a:r>
              <a:rPr lang="en-US" dirty="0" smtClean="0"/>
              <a:t>The </a:t>
            </a:r>
            <a:r>
              <a:rPr lang="en-US" dirty="0" smtClean="0"/>
              <a:t>Case</a:t>
            </a:r>
            <a:endParaRPr lang="en-US" dirty="0" smtClean="0"/>
          </a:p>
        </p:txBody>
      </p:sp>
      <p:sp>
        <p:nvSpPr>
          <p:cNvPr id="16389" name="Rectangle 3"/>
          <p:cNvSpPr>
            <a:spLocks noGrp="1" noChangeArrowheads="1"/>
          </p:cNvSpPr>
          <p:nvPr>
            <p:ph type="body" idx="1"/>
          </p:nvPr>
        </p:nvSpPr>
        <p:spPr/>
        <p:txBody>
          <a:bodyPr/>
          <a:lstStyle/>
          <a:p>
            <a:pPr eaLnBrk="1" hangingPunct="1"/>
            <a:r>
              <a:rPr lang="en-US" dirty="0" smtClean="0"/>
              <a:t>The facts</a:t>
            </a:r>
          </a:p>
          <a:p>
            <a:pPr eaLnBrk="1" hangingPunct="1"/>
            <a:r>
              <a:rPr lang="en-US" dirty="0" smtClean="0"/>
              <a:t>Government appeals.</a:t>
            </a:r>
          </a:p>
          <a:p>
            <a:pPr eaLnBrk="1" hangingPunct="1"/>
            <a:r>
              <a:rPr lang="en-US" dirty="0" smtClean="0"/>
              <a:t>Fundamental Issue for the </a:t>
            </a:r>
            <a:r>
              <a:rPr lang="en-US" dirty="0" smtClean="0"/>
              <a:t>Government: </a:t>
            </a:r>
            <a:r>
              <a:rPr lang="en-US" dirty="0" smtClean="0"/>
              <a:t>too much money</a:t>
            </a:r>
          </a:p>
          <a:p>
            <a:pPr lvl="1" eaLnBrk="1" hangingPunct="1"/>
            <a:r>
              <a:rPr lang="en-US" dirty="0" smtClean="0"/>
              <a:t>Framed in complex legal arguments: comparison to other horrible injury cases and ratio of economic to non-economic per Judge Posner </a:t>
            </a:r>
            <a:r>
              <a:rPr lang="en-US" dirty="0" smtClean="0"/>
              <a:t>economic analysis.</a:t>
            </a:r>
            <a:endParaRPr lang="en-US" dirty="0" smtClean="0"/>
          </a:p>
          <a:p>
            <a:pPr eaLnBrk="1" hangingPunct="1">
              <a:buFontTx/>
              <a:buNone/>
            </a:pPr>
            <a:endParaRPr lang="en-US" dirty="0" smtClean="0"/>
          </a:p>
          <a:p>
            <a:pPr eaLnBrk="1" hangingPunct="1"/>
            <a:endParaRPr lang="en-US" dirty="0" smtClean="0"/>
          </a:p>
        </p:txBody>
      </p:sp>
      <p:sp>
        <p:nvSpPr>
          <p:cNvPr id="6"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2421873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1E2C75-5348-4A35-855D-590AB390382E}" type="slidenum">
              <a:rPr lang="en-US"/>
              <a:pPr/>
              <a:t>26</a:t>
            </a:fld>
            <a:endParaRPr lang="en-US"/>
          </a:p>
        </p:txBody>
      </p:sp>
      <p:sp>
        <p:nvSpPr>
          <p:cNvPr id="17412" name="Rectangle 2"/>
          <p:cNvSpPr>
            <a:spLocks noGrp="1" noChangeArrowheads="1"/>
          </p:cNvSpPr>
          <p:nvPr>
            <p:ph type="title"/>
          </p:nvPr>
        </p:nvSpPr>
        <p:spPr/>
        <p:txBody>
          <a:bodyPr/>
          <a:lstStyle/>
          <a:p>
            <a:pPr eaLnBrk="1" hangingPunct="1"/>
            <a:r>
              <a:rPr lang="en-US" dirty="0" smtClean="0">
                <a:solidFill>
                  <a:schemeClr val="tx1">
                    <a:lumMod val="75000"/>
                  </a:schemeClr>
                </a:solidFill>
              </a:rPr>
              <a:t>Response Prism</a:t>
            </a:r>
          </a:p>
        </p:txBody>
      </p:sp>
      <p:sp>
        <p:nvSpPr>
          <p:cNvPr id="17413" name="Rectangle 3"/>
          <p:cNvSpPr>
            <a:spLocks noGrp="1" noChangeArrowheads="1"/>
          </p:cNvSpPr>
          <p:nvPr>
            <p:ph type="body" idx="1"/>
          </p:nvPr>
        </p:nvSpPr>
        <p:spPr/>
        <p:txBody>
          <a:bodyPr/>
          <a:lstStyle/>
          <a:p>
            <a:pPr eaLnBrk="1" hangingPunct="1"/>
            <a:r>
              <a:rPr lang="en-US" dirty="0" smtClean="0"/>
              <a:t>Tools:</a:t>
            </a:r>
            <a:endParaRPr lang="en-US" dirty="0" smtClean="0"/>
          </a:p>
          <a:p>
            <a:pPr lvl="1" eaLnBrk="1" hangingPunct="1"/>
            <a:r>
              <a:rPr lang="en-US" dirty="0" smtClean="0"/>
              <a:t>Who was the trial judge? </a:t>
            </a:r>
          </a:p>
          <a:p>
            <a:pPr lvl="1" eaLnBrk="1" hangingPunct="1"/>
            <a:r>
              <a:rPr lang="en-US" dirty="0" smtClean="0"/>
              <a:t>Frame case through standard of review </a:t>
            </a:r>
          </a:p>
          <a:p>
            <a:pPr lvl="1" eaLnBrk="1" hangingPunct="1"/>
            <a:r>
              <a:rPr lang="en-US" dirty="0" smtClean="0"/>
              <a:t>Policy must be tied to any emotional appeal</a:t>
            </a:r>
          </a:p>
          <a:p>
            <a:pPr lvl="1" eaLnBrk="1" hangingPunct="1"/>
            <a:r>
              <a:rPr lang="en-US" dirty="0" smtClean="0"/>
              <a:t>Elevate the issue from the narrow streets the gov’t wanted to fight on to the city view</a:t>
            </a:r>
          </a:p>
          <a:p>
            <a:pPr eaLnBrk="1" hangingPunct="1"/>
            <a:endParaRPr lang="en-US" sz="2800" dirty="0">
              <a:solidFill>
                <a:schemeClr val="accent2"/>
              </a:solidFill>
            </a:endParaRPr>
          </a:p>
        </p:txBody>
      </p:sp>
      <p:sp>
        <p:nvSpPr>
          <p:cNvPr id="6"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224197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DB4617-3663-46F8-A214-7B086BA7C302}" type="slidenum">
              <a:rPr lang="en-US"/>
              <a:pPr/>
              <a:t>27</a:t>
            </a:fld>
            <a:endParaRPr lang="en-US"/>
          </a:p>
        </p:txBody>
      </p:sp>
      <p:sp>
        <p:nvSpPr>
          <p:cNvPr id="18436" name="Rectangle 2"/>
          <p:cNvSpPr>
            <a:spLocks noGrp="1" noChangeArrowheads="1"/>
          </p:cNvSpPr>
          <p:nvPr>
            <p:ph type="title"/>
          </p:nvPr>
        </p:nvSpPr>
        <p:spPr/>
        <p:txBody>
          <a:bodyPr>
            <a:normAutofit/>
          </a:bodyPr>
          <a:lstStyle/>
          <a:p>
            <a:pPr algn="ctr" eaLnBrk="1" hangingPunct="1"/>
            <a:r>
              <a:rPr lang="en-US" sz="3600" dirty="0">
                <a:solidFill>
                  <a:schemeClr val="tx1">
                    <a:lumMod val="75000"/>
                  </a:schemeClr>
                </a:solidFill>
              </a:rPr>
              <a:t>An “Introduction” is Critical</a:t>
            </a:r>
          </a:p>
        </p:txBody>
      </p:sp>
      <p:sp>
        <p:nvSpPr>
          <p:cNvPr id="18437" name="Rectangle 3"/>
          <p:cNvSpPr>
            <a:spLocks noGrp="1" noChangeArrowheads="1"/>
          </p:cNvSpPr>
          <p:nvPr>
            <p:ph type="body" sz="half" idx="1"/>
          </p:nvPr>
        </p:nvSpPr>
        <p:spPr>
          <a:xfrm>
            <a:off x="1981200" y="1143000"/>
            <a:ext cx="8229600" cy="3352800"/>
          </a:xfrm>
        </p:spPr>
        <p:txBody>
          <a:bodyPr/>
          <a:lstStyle/>
          <a:p>
            <a:pPr eaLnBrk="1" hangingPunct="1">
              <a:buFontTx/>
              <a:buNone/>
            </a:pPr>
            <a:r>
              <a:rPr lang="en-US" sz="1200" dirty="0"/>
              <a:t>		</a:t>
            </a:r>
          </a:p>
          <a:p>
            <a:pPr eaLnBrk="1" hangingPunct="1">
              <a:buFontTx/>
              <a:buNone/>
            </a:pPr>
            <a:r>
              <a:rPr lang="en-US" sz="1200" dirty="0"/>
              <a:t>	</a:t>
            </a:r>
            <a:r>
              <a:rPr lang="en-US" sz="1800" b="1" dirty="0">
                <a:solidFill>
                  <a:schemeClr val="accent1">
                    <a:lumMod val="60000"/>
                    <a:lumOff val="40000"/>
                  </a:schemeClr>
                </a:solidFill>
              </a:rPr>
              <a:t>As appellee, you can instantly frame the other side’s case in new terms</a:t>
            </a:r>
          </a:p>
          <a:p>
            <a:pPr eaLnBrk="1" hangingPunct="1">
              <a:buFontTx/>
              <a:buNone/>
            </a:pPr>
            <a:endParaRPr lang="en-US" sz="1800" b="1" dirty="0"/>
          </a:p>
        </p:txBody>
      </p:sp>
      <p:pic>
        <p:nvPicPr>
          <p:cNvPr id="18438"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33600" y="2286000"/>
            <a:ext cx="7467600" cy="2057400"/>
          </a:xfrm>
          <a:noFill/>
        </p:spPr>
      </p:pic>
      <p:sp>
        <p:nvSpPr>
          <p:cNvPr id="18439" name="Rectangle 6"/>
          <p:cNvSpPr>
            <a:spLocks noChangeArrowheads="1"/>
          </p:cNvSpPr>
          <p:nvPr/>
        </p:nvSpPr>
        <p:spPr bwMode="auto">
          <a:xfrm>
            <a:off x="1828800" y="44958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smtClean="0">
                <a:solidFill>
                  <a:schemeClr val="accent1">
                    <a:lumMod val="60000"/>
                    <a:lumOff val="40000"/>
                  </a:schemeClr>
                </a:solidFill>
                <a:sym typeface="Wingdings" panose="05000000000000000000" pitchFamily="2" charset="2"/>
              </a:rPr>
              <a:t>Government </a:t>
            </a:r>
            <a:r>
              <a:rPr lang="en-US" dirty="0">
                <a:solidFill>
                  <a:schemeClr val="accent1">
                    <a:lumMod val="60000"/>
                    <a:lumOff val="40000"/>
                  </a:schemeClr>
                </a:solidFill>
                <a:sym typeface="Wingdings" panose="05000000000000000000" pitchFamily="2" charset="2"/>
              </a:rPr>
              <a:t>is arguing on narrow grounds that the award is too much.  In 1</a:t>
            </a:r>
            <a:r>
              <a:rPr lang="en-US" baseline="30000" dirty="0">
                <a:solidFill>
                  <a:schemeClr val="accent1">
                    <a:lumMod val="60000"/>
                    <a:lumOff val="40000"/>
                  </a:schemeClr>
                </a:solidFill>
                <a:sym typeface="Wingdings" panose="05000000000000000000" pitchFamily="2" charset="2"/>
              </a:rPr>
              <a:t>st</a:t>
            </a:r>
            <a:r>
              <a:rPr lang="en-US" dirty="0">
                <a:solidFill>
                  <a:schemeClr val="accent1">
                    <a:lumMod val="60000"/>
                    <a:lumOff val="40000"/>
                  </a:schemeClr>
                </a:solidFill>
                <a:sym typeface="Wingdings" panose="05000000000000000000" pitchFamily="2" charset="2"/>
              </a:rPr>
              <a:t> sentence, take that head on and recast it: she’s a lucky recipient.  Not!  </a:t>
            </a:r>
            <a:br>
              <a:rPr lang="en-US" dirty="0">
                <a:solidFill>
                  <a:schemeClr val="accent1">
                    <a:lumMod val="60000"/>
                    <a:lumOff val="40000"/>
                  </a:schemeClr>
                </a:solidFill>
                <a:sym typeface="Wingdings" panose="05000000000000000000" pitchFamily="2" charset="2"/>
              </a:rPr>
            </a:br>
            <a:r>
              <a:rPr lang="en-US" dirty="0">
                <a:solidFill>
                  <a:schemeClr val="accent1">
                    <a:lumMod val="60000"/>
                    <a:lumOff val="40000"/>
                  </a:schemeClr>
                </a:solidFill>
              </a:rPr>
              <a:t> Big picture issue reformulation for thematic purposes, which is picked up on throughout the </a:t>
            </a:r>
            <a:r>
              <a:rPr lang="en-US" dirty="0" smtClean="0">
                <a:solidFill>
                  <a:schemeClr val="accent1">
                    <a:lumMod val="60000"/>
                    <a:lumOff val="40000"/>
                  </a:schemeClr>
                </a:solidFill>
              </a:rPr>
              <a:t>brief as a thematic tool.</a:t>
            </a:r>
            <a:r>
              <a:rPr lang="en-US" dirty="0">
                <a:solidFill>
                  <a:srgbClr val="FF0000"/>
                </a:solidFill>
              </a:rPr>
              <a:t/>
            </a:r>
            <a:br>
              <a:rPr lang="en-US" dirty="0">
                <a:solidFill>
                  <a:srgbClr val="FF0000"/>
                </a:solidFill>
              </a:rPr>
            </a:br>
            <a:endParaRPr lang="en-US" dirty="0">
              <a:solidFill>
                <a:srgbClr val="FF0000"/>
              </a:solidFill>
            </a:endParaRPr>
          </a:p>
        </p:txBody>
      </p:sp>
      <p:sp>
        <p:nvSpPr>
          <p:cNvPr id="9" name="Footer Placeholder 4"/>
          <p:cNvSpPr>
            <a:spLocks noGrp="1"/>
          </p:cNvSpPr>
          <p:nvPr>
            <p:ph type="ftr" sz="quarter" idx="11"/>
          </p:nvPr>
        </p:nvSpPr>
        <p:spPr>
          <a:xfrm>
            <a:off x="4038600" y="6356350"/>
            <a:ext cx="41148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smtClean="0">
                <a:solidFill>
                  <a:srgbClr val="FF0000"/>
                </a:solidFill>
              </a:rPr>
              <a:t>www.onellp.com</a:t>
            </a:r>
            <a:endParaRPr lang="en-US" sz="2000" dirty="0">
              <a:solidFill>
                <a:srgbClr val="FF0000"/>
              </a:solidFill>
            </a:endParaRPr>
          </a:p>
        </p:txBody>
      </p:sp>
    </p:spTree>
    <p:extLst>
      <p:ext uri="{BB962C8B-B14F-4D97-AF65-F5344CB8AC3E}">
        <p14:creationId xmlns:p14="http://schemas.microsoft.com/office/powerpoint/2010/main" val="2903417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FF0000"/>
                </a:solidFill>
              </a:rPr>
              <a:t>www.onellp.com</a:t>
            </a:r>
          </a:p>
          <a:p>
            <a:endParaRPr lang="en-US" dirty="0"/>
          </a:p>
        </p:txBody>
      </p:sp>
      <p:sp>
        <p:nvSpPr>
          <p:cNvPr id="20483"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39E55E-40C7-47DF-BF83-E6ED273D2EFF}" type="slidenum">
              <a:rPr lang="en-US"/>
              <a:pPr/>
              <a:t>28</a:t>
            </a:fld>
            <a:endParaRPr lang="en-US"/>
          </a:p>
        </p:txBody>
      </p:sp>
      <p:sp>
        <p:nvSpPr>
          <p:cNvPr id="20484" name="Rectangle 5"/>
          <p:cNvSpPr>
            <a:spLocks noGrp="1" noChangeArrowheads="1"/>
          </p:cNvSpPr>
          <p:nvPr>
            <p:ph type="title"/>
          </p:nvPr>
        </p:nvSpPr>
        <p:spPr/>
        <p:txBody>
          <a:bodyPr/>
          <a:lstStyle/>
          <a:p>
            <a:pPr eaLnBrk="1" hangingPunct="1"/>
            <a:r>
              <a:rPr lang="en-US" sz="4000" dirty="0">
                <a:solidFill>
                  <a:schemeClr val="tx1">
                    <a:lumMod val="75000"/>
                  </a:schemeClr>
                </a:solidFill>
              </a:rPr>
              <a:t>¶ 2 of Introduction: No abstracts – who and what</a:t>
            </a:r>
          </a:p>
        </p:txBody>
      </p:sp>
      <p:pic>
        <p:nvPicPr>
          <p:cNvPr id="20485"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97076"/>
            <a:ext cx="8229600" cy="3730625"/>
          </a:xfrm>
          <a:noFill/>
        </p:spPr>
      </p:pic>
    </p:spTree>
    <p:extLst>
      <p:ext uri="{BB962C8B-B14F-4D97-AF65-F5344CB8AC3E}">
        <p14:creationId xmlns:p14="http://schemas.microsoft.com/office/powerpoint/2010/main" val="3331167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FF0000"/>
                </a:solidFill>
              </a:rPr>
              <a:t>www.onellp.com</a:t>
            </a:r>
          </a:p>
          <a:p>
            <a:endParaRPr lang="en-US" dirty="0"/>
          </a:p>
        </p:txBody>
      </p:sp>
      <p:sp>
        <p:nvSpPr>
          <p:cNvPr id="21507"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F252D5-0B6F-408F-839F-1611580E6DBC}" type="slidenum">
              <a:rPr lang="en-US"/>
              <a:pPr/>
              <a:t>29</a:t>
            </a:fld>
            <a:endParaRPr lang="en-US"/>
          </a:p>
        </p:txBody>
      </p:sp>
      <p:sp>
        <p:nvSpPr>
          <p:cNvPr id="21508" name="Rectangle 2"/>
          <p:cNvSpPr>
            <a:spLocks noGrp="1" noChangeArrowheads="1"/>
          </p:cNvSpPr>
          <p:nvPr>
            <p:ph type="title"/>
          </p:nvPr>
        </p:nvSpPr>
        <p:spPr/>
        <p:txBody>
          <a:bodyPr/>
          <a:lstStyle/>
          <a:p>
            <a:pPr eaLnBrk="1" hangingPunct="1"/>
            <a:r>
              <a:rPr lang="en-US" dirty="0" smtClean="0"/>
              <a:t>¶ 3 Intro: Judge below did </a:t>
            </a:r>
            <a:r>
              <a:rPr lang="en-US" dirty="0" smtClean="0"/>
              <a:t>what?</a:t>
            </a:r>
            <a:endParaRPr lang="en-US" dirty="0" smtClean="0"/>
          </a:p>
        </p:txBody>
      </p:sp>
      <p:pic>
        <p:nvPicPr>
          <p:cNvPr id="2150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524001"/>
            <a:ext cx="8229600" cy="2733675"/>
          </a:xfrm>
          <a:noFill/>
        </p:spPr>
      </p:pic>
      <p:sp>
        <p:nvSpPr>
          <p:cNvPr id="21510" name="Rectangle 8"/>
          <p:cNvSpPr>
            <a:spLocks noChangeArrowheads="1"/>
          </p:cNvSpPr>
          <p:nvPr/>
        </p:nvSpPr>
        <p:spPr bwMode="auto">
          <a:xfrm>
            <a:off x="2042160" y="48450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defRPr>
                <a:solidFill>
                  <a:schemeClr val="tx1"/>
                </a:solidFill>
                <a:latin typeface="Arial" panose="020B0604020202020204" pitchFamily="34" charset="0"/>
              </a:defRPr>
            </a:lvl1pPr>
            <a:lvl2pPr marL="838200" indent="-838200">
              <a:defRPr>
                <a:solidFill>
                  <a:schemeClr val="tx1"/>
                </a:solidFill>
                <a:latin typeface="Arial" panose="020B0604020202020204" pitchFamily="34" charset="0"/>
              </a:defRPr>
            </a:lvl2pPr>
            <a:lvl3pPr marL="838200" indent="-838200">
              <a:defRPr>
                <a:solidFill>
                  <a:schemeClr val="tx1"/>
                </a:solidFill>
                <a:latin typeface="Arial" panose="020B0604020202020204" pitchFamily="34" charset="0"/>
              </a:defRPr>
            </a:lvl3pPr>
            <a:lvl4pPr marL="838200" indent="-838200">
              <a:defRPr>
                <a:solidFill>
                  <a:schemeClr val="tx1"/>
                </a:solidFill>
                <a:latin typeface="Arial" panose="020B0604020202020204" pitchFamily="34" charset="0"/>
              </a:defRPr>
            </a:lvl4pPr>
            <a:lvl5pPr marL="838200" indent="-838200">
              <a:defRPr>
                <a:solidFill>
                  <a:schemeClr val="tx1"/>
                </a:solidFill>
                <a:latin typeface="Arial" panose="020B0604020202020204" pitchFamily="34" charset="0"/>
              </a:defRPr>
            </a:lvl5pPr>
            <a:lvl6pPr marL="1295400" indent="-838200" eaLnBrk="0" fontAlgn="base" hangingPunct="0">
              <a:spcBef>
                <a:spcPct val="0"/>
              </a:spcBef>
              <a:spcAft>
                <a:spcPct val="0"/>
              </a:spcAft>
              <a:defRPr>
                <a:solidFill>
                  <a:schemeClr val="tx1"/>
                </a:solidFill>
                <a:latin typeface="Arial" panose="020B0604020202020204" pitchFamily="34" charset="0"/>
              </a:defRPr>
            </a:lvl6pPr>
            <a:lvl7pPr marL="1752600" indent="-838200" eaLnBrk="0" fontAlgn="base" hangingPunct="0">
              <a:spcBef>
                <a:spcPct val="0"/>
              </a:spcBef>
              <a:spcAft>
                <a:spcPct val="0"/>
              </a:spcAft>
              <a:defRPr>
                <a:solidFill>
                  <a:schemeClr val="tx1"/>
                </a:solidFill>
                <a:latin typeface="Arial" panose="020B0604020202020204" pitchFamily="34" charset="0"/>
              </a:defRPr>
            </a:lvl7pPr>
            <a:lvl8pPr marL="2209800" indent="-838200" eaLnBrk="0" fontAlgn="base" hangingPunct="0">
              <a:spcBef>
                <a:spcPct val="0"/>
              </a:spcBef>
              <a:spcAft>
                <a:spcPct val="0"/>
              </a:spcAft>
              <a:defRPr>
                <a:solidFill>
                  <a:schemeClr val="tx1"/>
                </a:solidFill>
                <a:latin typeface="Arial" panose="020B0604020202020204" pitchFamily="34" charset="0"/>
              </a:defRPr>
            </a:lvl8pPr>
            <a:lvl9pPr marL="2667000" indent="-8382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r>
              <a:rPr lang="en-US" sz="2400" dirty="0">
                <a:solidFill>
                  <a:schemeClr val="accent1">
                    <a:lumMod val="60000"/>
                    <a:lumOff val="40000"/>
                  </a:schemeClr>
                </a:solidFill>
              </a:rPr>
              <a:t>Here, constant reference to the judge in these terms is important.</a:t>
            </a:r>
            <a:br>
              <a:rPr lang="en-US" sz="2400" dirty="0">
                <a:solidFill>
                  <a:schemeClr val="accent1">
                    <a:lumMod val="60000"/>
                    <a:lumOff val="40000"/>
                  </a:schemeClr>
                </a:solidFill>
              </a:rPr>
            </a:br>
            <a:r>
              <a:rPr lang="en-US" sz="2400" dirty="0">
                <a:solidFill>
                  <a:schemeClr val="accent1">
                    <a:lumMod val="60000"/>
                    <a:lumOff val="40000"/>
                  </a:schemeClr>
                </a:solidFill>
              </a:rPr>
              <a:t>Diffuse amount immediately</a:t>
            </a: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124875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z="4000" dirty="0" smtClean="0">
                <a:solidFill>
                  <a:schemeClr val="accent2"/>
                </a:solidFill>
              </a:rPr>
              <a:t>              </a:t>
            </a:r>
            <a:r>
              <a:rPr lang="en-US" sz="4000" dirty="0" smtClean="0">
                <a:solidFill>
                  <a:schemeClr val="tx1">
                    <a:lumMod val="85000"/>
                  </a:schemeClr>
                </a:solidFill>
              </a:rPr>
              <a:t>Why </a:t>
            </a:r>
            <a:r>
              <a:rPr lang="en-US" sz="4000" dirty="0">
                <a:solidFill>
                  <a:schemeClr val="tx1">
                    <a:lumMod val="85000"/>
                  </a:schemeClr>
                </a:solidFill>
              </a:rPr>
              <a:t>Secure Appellate Counsel?</a:t>
            </a:r>
          </a:p>
        </p:txBody>
      </p:sp>
      <p:sp>
        <p:nvSpPr>
          <p:cNvPr id="7173" name="Rectangle 3"/>
          <p:cNvSpPr>
            <a:spLocks noGrp="1" noChangeArrowheads="1"/>
          </p:cNvSpPr>
          <p:nvPr>
            <p:ph type="body" idx="1"/>
          </p:nvPr>
        </p:nvSpPr>
        <p:spPr/>
        <p:txBody>
          <a:bodyPr/>
          <a:lstStyle/>
          <a:p>
            <a:pPr eaLnBrk="1" hangingPunct="1"/>
            <a:r>
              <a:rPr lang="en-US" dirty="0" smtClean="0"/>
              <a:t>Different center of gravity to trial courts.</a:t>
            </a:r>
          </a:p>
          <a:p>
            <a:pPr eaLnBrk="1" hangingPunct="1"/>
            <a:r>
              <a:rPr lang="en-US" dirty="0" smtClean="0"/>
              <a:t>New eyes on record focused through prisms that matter in the appellate realm.</a:t>
            </a:r>
          </a:p>
          <a:p>
            <a:pPr eaLnBrk="1" hangingPunct="1"/>
            <a:r>
              <a:rPr lang="en-US" dirty="0" smtClean="0"/>
              <a:t>Strategic differences between appellate and trial court approaches.</a:t>
            </a:r>
          </a:p>
          <a:p>
            <a:pPr eaLnBrk="1" hangingPunct="1"/>
            <a:r>
              <a:rPr lang="en-US" dirty="0" smtClean="0"/>
              <a:t>No need to cede case to a new lawyer, just an extension of the team.  No control shift is necessary. </a:t>
            </a:r>
          </a:p>
          <a:p>
            <a:pPr eaLnBrk="1" hangingPunct="1"/>
            <a:endParaRPr lang="en-US" dirty="0" smtClean="0"/>
          </a:p>
        </p:txBody>
      </p:sp>
      <p:sp>
        <p:nvSpPr>
          <p:cNvPr id="6" name="Footer Placeholder 4"/>
          <p:cNvSpPr txBox="1">
            <a:spLocks/>
          </p:cNvSpPr>
          <p:nvPr/>
        </p:nvSpPr>
        <p:spPr>
          <a:xfrm>
            <a:off x="3764280" y="6492875"/>
            <a:ext cx="41148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lang="en-US" sz="2000" dirty="0" smtClean="0">
                <a:solidFill>
                  <a:srgbClr val="C00000"/>
                </a:solidFill>
              </a:rPr>
              <a:t>www.onellp.com</a:t>
            </a:r>
            <a:endParaRPr lang="en-US" sz="2000" dirty="0">
              <a:solidFill>
                <a:srgbClr val="C00000"/>
              </a:solidFill>
            </a:endParaRPr>
          </a:p>
        </p:txBody>
      </p:sp>
    </p:spTree>
    <p:extLst>
      <p:ext uri="{BB962C8B-B14F-4D97-AF65-F5344CB8AC3E}">
        <p14:creationId xmlns:p14="http://schemas.microsoft.com/office/powerpoint/2010/main" val="2405419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372973-8C06-423E-B527-45B2C97FED19}" type="slidenum">
              <a:rPr lang="en-US"/>
              <a:pPr/>
              <a:t>30</a:t>
            </a:fld>
            <a:endParaRPr lang="en-US"/>
          </a:p>
        </p:txBody>
      </p:sp>
      <p:sp>
        <p:nvSpPr>
          <p:cNvPr id="22532" name="Rectangle 5"/>
          <p:cNvSpPr>
            <a:spLocks noGrp="1" noChangeArrowheads="1"/>
          </p:cNvSpPr>
          <p:nvPr>
            <p:ph type="title"/>
          </p:nvPr>
        </p:nvSpPr>
        <p:spPr/>
        <p:txBody>
          <a:bodyPr/>
          <a:lstStyle/>
          <a:p>
            <a:pPr eaLnBrk="1" hangingPunct="1"/>
            <a:r>
              <a:rPr lang="en-US" dirty="0" smtClean="0">
                <a:solidFill>
                  <a:schemeClr val="tx1">
                    <a:lumMod val="75000"/>
                  </a:schemeClr>
                </a:solidFill>
              </a:rPr>
              <a:t>Intro – Framing the Issue</a:t>
            </a:r>
          </a:p>
        </p:txBody>
      </p:sp>
      <p:pic>
        <p:nvPicPr>
          <p:cNvPr id="22533"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371600"/>
            <a:ext cx="8229600" cy="3143250"/>
          </a:xfrm>
          <a:noFill/>
        </p:spPr>
      </p:pic>
      <p:sp>
        <p:nvSpPr>
          <p:cNvPr id="22534" name="Rectangle 7"/>
          <p:cNvSpPr>
            <a:spLocks noChangeArrowheads="1"/>
          </p:cNvSpPr>
          <p:nvPr/>
        </p:nvSpPr>
        <p:spPr bwMode="auto">
          <a:xfrm>
            <a:off x="1905000" y="464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smtClean="0">
                <a:solidFill>
                  <a:schemeClr val="accent1">
                    <a:lumMod val="60000"/>
                    <a:lumOff val="40000"/>
                  </a:schemeClr>
                </a:solidFill>
                <a:sym typeface="Wingdings" panose="05000000000000000000" pitchFamily="2" charset="2"/>
              </a:rPr>
              <a:t> </a:t>
            </a:r>
            <a:r>
              <a:rPr lang="en-US" dirty="0" smtClean="0">
                <a:solidFill>
                  <a:schemeClr val="accent1">
                    <a:lumMod val="60000"/>
                    <a:lumOff val="40000"/>
                  </a:schemeClr>
                </a:solidFill>
              </a:rPr>
              <a:t>Focus </a:t>
            </a:r>
            <a:r>
              <a:rPr lang="en-US" dirty="0">
                <a:solidFill>
                  <a:schemeClr val="accent1">
                    <a:lumMod val="60000"/>
                    <a:lumOff val="40000"/>
                  </a:schemeClr>
                </a:solidFill>
              </a:rPr>
              <a:t>on </a:t>
            </a:r>
            <a:r>
              <a:rPr lang="en-US" dirty="0" smtClean="0">
                <a:solidFill>
                  <a:schemeClr val="accent1">
                    <a:lumMod val="60000"/>
                    <a:lumOff val="40000"/>
                  </a:schemeClr>
                </a:solidFill>
              </a:rPr>
              <a:t>the </a:t>
            </a:r>
            <a:r>
              <a:rPr lang="en-US" dirty="0">
                <a:solidFill>
                  <a:schemeClr val="accent1">
                    <a:lumMod val="60000"/>
                    <a:lumOff val="40000"/>
                  </a:schemeClr>
                </a:solidFill>
              </a:rPr>
              <a:t>issue through the standard of review constantly</a:t>
            </a:r>
            <a:r>
              <a:rPr lang="en-US" dirty="0" smtClean="0">
                <a:solidFill>
                  <a:schemeClr val="accent1">
                    <a:lumMod val="60000"/>
                    <a:lumOff val="40000"/>
                  </a:schemeClr>
                </a:solidFill>
              </a:rPr>
              <a:t>.</a:t>
            </a:r>
          </a:p>
          <a:p>
            <a:pPr eaLnBrk="1" hangingPunct="1"/>
            <a:r>
              <a:rPr lang="en-US" dirty="0">
                <a:solidFill>
                  <a:schemeClr val="accent1">
                    <a:lumMod val="60000"/>
                    <a:lumOff val="40000"/>
                  </a:schemeClr>
                </a:solidFill>
              </a:rPr>
              <a:t/>
            </a:r>
            <a:br>
              <a:rPr lang="en-US" dirty="0">
                <a:solidFill>
                  <a:schemeClr val="accent1">
                    <a:lumMod val="60000"/>
                    <a:lumOff val="40000"/>
                  </a:schemeClr>
                </a:solidFill>
              </a:rPr>
            </a:br>
            <a:r>
              <a:rPr lang="en-US" dirty="0">
                <a:solidFill>
                  <a:schemeClr val="accent1">
                    <a:lumMod val="60000"/>
                    <a:lumOff val="40000"/>
                  </a:schemeClr>
                </a:solidFill>
                <a:sym typeface="Wingdings" panose="05000000000000000000" pitchFamily="2" charset="2"/>
              </a:rPr>
              <a:t> </a:t>
            </a:r>
            <a:r>
              <a:rPr lang="en-US" dirty="0">
                <a:solidFill>
                  <a:schemeClr val="accent1">
                    <a:lumMod val="60000"/>
                    <a:lumOff val="40000"/>
                  </a:schemeClr>
                </a:solidFill>
              </a:rPr>
              <a:t>As they get to the facts, standard of review, procedural history, issue framing, the relevant seeds have all been planted.</a:t>
            </a:r>
          </a:p>
        </p:txBody>
      </p:sp>
      <p:sp>
        <p:nvSpPr>
          <p:cNvPr id="7"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FF0000"/>
                </a:solidFill>
              </a:rPr>
              <a:t>www.onellp.com</a:t>
            </a:r>
          </a:p>
          <a:p>
            <a:endParaRPr lang="en-US" dirty="0"/>
          </a:p>
        </p:txBody>
      </p:sp>
    </p:spTree>
    <p:extLst>
      <p:ext uri="{BB962C8B-B14F-4D97-AF65-F5344CB8AC3E}">
        <p14:creationId xmlns:p14="http://schemas.microsoft.com/office/powerpoint/2010/main" val="3206384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D28325-0B72-40DF-83D2-5D7C835C9C8C}" type="slidenum">
              <a:rPr lang="en-US"/>
              <a:pPr/>
              <a:t>31</a:t>
            </a:fld>
            <a:endParaRPr lang="en-US"/>
          </a:p>
        </p:txBody>
      </p:sp>
      <p:sp>
        <p:nvSpPr>
          <p:cNvPr id="24580" name="Rectangle 2"/>
          <p:cNvSpPr>
            <a:spLocks noGrp="1" noChangeArrowheads="1"/>
          </p:cNvSpPr>
          <p:nvPr>
            <p:ph type="title"/>
          </p:nvPr>
        </p:nvSpPr>
        <p:spPr>
          <a:xfrm>
            <a:off x="2103120" y="0"/>
            <a:ext cx="8229600" cy="639762"/>
          </a:xfrm>
        </p:spPr>
        <p:txBody>
          <a:bodyPr>
            <a:normAutofit fontScale="90000"/>
          </a:bodyPr>
          <a:lstStyle/>
          <a:p>
            <a:pPr algn="ctr" eaLnBrk="1" hangingPunct="1"/>
            <a:r>
              <a:rPr lang="en-US" sz="4000" dirty="0">
                <a:solidFill>
                  <a:schemeClr val="tx1">
                    <a:lumMod val="75000"/>
                  </a:schemeClr>
                </a:solidFill>
              </a:rPr>
              <a:t>Facts</a:t>
            </a:r>
          </a:p>
        </p:txBody>
      </p:sp>
      <p:sp>
        <p:nvSpPr>
          <p:cNvPr id="24581" name="Rectangle 3"/>
          <p:cNvSpPr>
            <a:spLocks noGrp="1" noChangeArrowheads="1"/>
          </p:cNvSpPr>
          <p:nvPr>
            <p:ph type="body" sz="half" idx="1"/>
          </p:nvPr>
        </p:nvSpPr>
        <p:spPr>
          <a:xfrm>
            <a:off x="2476500" y="914401"/>
            <a:ext cx="8526780" cy="982662"/>
          </a:xfrm>
        </p:spPr>
        <p:txBody>
          <a:bodyPr>
            <a:normAutofit/>
          </a:bodyPr>
          <a:lstStyle/>
          <a:p>
            <a:pPr marL="0" indent="0" eaLnBrk="1" hangingPunct="1">
              <a:buNone/>
            </a:pPr>
            <a:r>
              <a:rPr lang="en-US" sz="2400" dirty="0" smtClean="0">
                <a:solidFill>
                  <a:schemeClr val="accent1">
                    <a:lumMod val="60000"/>
                    <a:lumOff val="40000"/>
                  </a:schemeClr>
                </a:solidFill>
              </a:rPr>
              <a:t>Graphs, charts, pictures (from evidence) can have great value in briefing.</a:t>
            </a:r>
            <a:endParaRPr lang="en-US" sz="2400" dirty="0">
              <a:solidFill>
                <a:schemeClr val="accent1">
                  <a:lumMod val="60000"/>
                  <a:lumOff val="40000"/>
                </a:schemeClr>
              </a:solidFill>
            </a:endParaRPr>
          </a:p>
        </p:txBody>
      </p:sp>
      <p:pic>
        <p:nvPicPr>
          <p:cNvPr id="24582"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49880" y="1691640"/>
            <a:ext cx="7315200" cy="4198938"/>
          </a:xfrm>
          <a:noFill/>
        </p:spPr>
      </p:pic>
      <p:sp>
        <p:nvSpPr>
          <p:cNvPr id="7"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a:solidFill>
                  <a:srgbClr val="FF0000"/>
                </a:solidFill>
              </a:rPr>
              <a:t>www.onellp.com</a:t>
            </a:r>
          </a:p>
          <a:p>
            <a:endParaRPr lang="en-US" dirty="0"/>
          </a:p>
        </p:txBody>
      </p:sp>
    </p:spTree>
    <p:extLst>
      <p:ext uri="{BB962C8B-B14F-4D97-AF65-F5344CB8AC3E}">
        <p14:creationId xmlns:p14="http://schemas.microsoft.com/office/powerpoint/2010/main" val="301391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7"/>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32DFDB-A805-4EA2-BA5B-4415D2D1B04B}" type="slidenum">
              <a:rPr lang="en-US"/>
              <a:pPr/>
              <a:t>32</a:t>
            </a:fld>
            <a:endParaRPr lang="en-US"/>
          </a:p>
        </p:txBody>
      </p:sp>
      <p:sp>
        <p:nvSpPr>
          <p:cNvPr id="26628" name="Rectangle 2"/>
          <p:cNvSpPr>
            <a:spLocks noGrp="1" noChangeArrowheads="1"/>
          </p:cNvSpPr>
          <p:nvPr>
            <p:ph type="title"/>
          </p:nvPr>
        </p:nvSpPr>
        <p:spPr/>
        <p:txBody>
          <a:bodyPr/>
          <a:lstStyle/>
          <a:p>
            <a:pPr algn="ctr" eaLnBrk="1" hangingPunct="1"/>
            <a:r>
              <a:rPr lang="en-US" dirty="0" smtClean="0">
                <a:solidFill>
                  <a:schemeClr val="tx1">
                    <a:lumMod val="75000"/>
                  </a:schemeClr>
                </a:solidFill>
              </a:rPr>
              <a:t>Argument</a:t>
            </a:r>
          </a:p>
        </p:txBody>
      </p:sp>
      <p:sp>
        <p:nvSpPr>
          <p:cNvPr id="26629" name="Rectangle 3"/>
          <p:cNvSpPr>
            <a:spLocks noGrp="1" noChangeArrowheads="1"/>
          </p:cNvSpPr>
          <p:nvPr>
            <p:ph type="body" sz="half" idx="1"/>
          </p:nvPr>
        </p:nvSpPr>
        <p:spPr>
          <a:xfrm>
            <a:off x="1981200" y="1600200"/>
            <a:ext cx="8153400" cy="1981200"/>
          </a:xfrm>
        </p:spPr>
        <p:txBody>
          <a:bodyPr/>
          <a:lstStyle/>
          <a:p>
            <a:pPr eaLnBrk="1" hangingPunct="1"/>
            <a:r>
              <a:rPr lang="en-US" dirty="0">
                <a:solidFill>
                  <a:schemeClr val="accent1">
                    <a:lumMod val="60000"/>
                    <a:lumOff val="40000"/>
                  </a:schemeClr>
                </a:solidFill>
              </a:rPr>
              <a:t>Destroy the other side’s argument but on our terms, not tit for tat.  </a:t>
            </a:r>
          </a:p>
          <a:p>
            <a:pPr eaLnBrk="1" hangingPunct="1"/>
            <a:r>
              <a:rPr lang="en-US" dirty="0">
                <a:solidFill>
                  <a:schemeClr val="accent1">
                    <a:lumMod val="60000"/>
                    <a:lumOff val="40000"/>
                  </a:schemeClr>
                </a:solidFill>
              </a:rPr>
              <a:t>Major themes</a:t>
            </a:r>
          </a:p>
        </p:txBody>
      </p:sp>
      <p:pic>
        <p:nvPicPr>
          <p:cNvPr id="26630" name="Picture 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057400" y="3332162"/>
            <a:ext cx="8382000" cy="1376363"/>
          </a:xfrm>
          <a:noFill/>
        </p:spPr>
      </p:pic>
      <p:pic>
        <p:nvPicPr>
          <p:cNvPr id="26631" name="Picture 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057400" y="4756784"/>
            <a:ext cx="8382000" cy="685800"/>
          </a:xfrm>
          <a:noFill/>
        </p:spPr>
      </p:pic>
      <p:sp>
        <p:nvSpPr>
          <p:cNvPr id="8" name="Footer Placeholder 4"/>
          <p:cNvSpPr>
            <a:spLocks noGrp="1"/>
          </p:cNvSpPr>
          <p:nvPr>
            <p:ph type="ftr" sz="quarter" idx="11"/>
          </p:nvPr>
        </p:nvSpPr>
        <p:spPr>
          <a:xfrm>
            <a:off x="4038600" y="6356350"/>
            <a:ext cx="41148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a:solidFill>
                  <a:srgbClr val="FF0000"/>
                </a:solidFill>
              </a:rPr>
              <a:t>www.onellp.com</a:t>
            </a:r>
          </a:p>
          <a:p>
            <a:endParaRPr lang="en-US" dirty="0"/>
          </a:p>
        </p:txBody>
      </p:sp>
    </p:spTree>
    <p:extLst>
      <p:ext uri="{BB962C8B-B14F-4D97-AF65-F5344CB8AC3E}">
        <p14:creationId xmlns:p14="http://schemas.microsoft.com/office/powerpoint/2010/main" val="702327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
        <p:nvSpPr>
          <p:cNvPr id="28675"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362D7C-67B6-436B-8EAA-636DA61213DA}" type="slidenum">
              <a:rPr lang="en-US"/>
              <a:pPr/>
              <a:t>33</a:t>
            </a:fld>
            <a:endParaRPr lang="en-US"/>
          </a:p>
        </p:txBody>
      </p:sp>
      <p:sp>
        <p:nvSpPr>
          <p:cNvPr id="28676" name="Rectangle 5"/>
          <p:cNvSpPr>
            <a:spLocks noGrp="1" noChangeArrowheads="1"/>
          </p:cNvSpPr>
          <p:nvPr>
            <p:ph type="title"/>
          </p:nvPr>
        </p:nvSpPr>
        <p:spPr/>
        <p:txBody>
          <a:bodyPr/>
          <a:lstStyle/>
          <a:p>
            <a:pPr eaLnBrk="1" hangingPunct="1"/>
            <a:r>
              <a:rPr lang="en-US" dirty="0" smtClean="0"/>
              <a:t>Signposts</a:t>
            </a:r>
            <a:endParaRPr lang="en-US" dirty="0" smtClean="0"/>
          </a:p>
        </p:txBody>
      </p:sp>
      <p:pic>
        <p:nvPicPr>
          <p:cNvPr id="28677"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27189"/>
            <a:ext cx="8229600" cy="4471987"/>
          </a:xfrm>
          <a:noFill/>
        </p:spPr>
      </p:pic>
    </p:spTree>
    <p:extLst>
      <p:ext uri="{BB962C8B-B14F-4D97-AF65-F5344CB8AC3E}">
        <p14:creationId xmlns:p14="http://schemas.microsoft.com/office/powerpoint/2010/main" val="3075454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
        <p:nvSpPr>
          <p:cNvPr id="30723"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31DFB8-9F3B-465E-9524-C9F267889B74}" type="slidenum">
              <a:rPr lang="en-US"/>
              <a:pPr/>
              <a:t>34</a:t>
            </a:fld>
            <a:endParaRPr lang="en-US"/>
          </a:p>
        </p:txBody>
      </p:sp>
      <p:sp>
        <p:nvSpPr>
          <p:cNvPr id="30724" name="Rectangle 2"/>
          <p:cNvSpPr>
            <a:spLocks noGrp="1" noChangeArrowheads="1"/>
          </p:cNvSpPr>
          <p:nvPr>
            <p:ph type="title"/>
          </p:nvPr>
        </p:nvSpPr>
        <p:spPr/>
        <p:txBody>
          <a:bodyPr/>
          <a:lstStyle/>
          <a:p>
            <a:pPr eaLnBrk="1" hangingPunct="1"/>
            <a:r>
              <a:rPr lang="en-US" dirty="0" smtClean="0"/>
              <a:t>Signposts, succinct issue and argument framing</a:t>
            </a:r>
            <a:endParaRPr lang="en-US" dirty="0" smtClean="0"/>
          </a:p>
        </p:txBody>
      </p:sp>
      <p:pic>
        <p:nvPicPr>
          <p:cNvPr id="30725"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813561"/>
            <a:ext cx="8229600" cy="3730625"/>
          </a:xfrm>
          <a:noFill/>
        </p:spPr>
      </p:pic>
    </p:spTree>
    <p:extLst>
      <p:ext uri="{BB962C8B-B14F-4D97-AF65-F5344CB8AC3E}">
        <p14:creationId xmlns:p14="http://schemas.microsoft.com/office/powerpoint/2010/main" val="4182257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
        <p:nvSpPr>
          <p:cNvPr id="34819"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40819D-B94D-4859-9051-282D3F86CF03}" type="slidenum">
              <a:rPr lang="en-US"/>
              <a:pPr/>
              <a:t>35</a:t>
            </a:fld>
            <a:endParaRPr lang="en-US"/>
          </a:p>
        </p:txBody>
      </p:sp>
      <p:sp>
        <p:nvSpPr>
          <p:cNvPr id="34820" name="Rectangle 2"/>
          <p:cNvSpPr>
            <a:spLocks noGrp="1" noChangeArrowheads="1"/>
          </p:cNvSpPr>
          <p:nvPr>
            <p:ph type="title"/>
          </p:nvPr>
        </p:nvSpPr>
        <p:spPr/>
        <p:txBody>
          <a:bodyPr>
            <a:normAutofit/>
          </a:bodyPr>
          <a:lstStyle/>
          <a:p>
            <a:pPr eaLnBrk="1" hangingPunct="1"/>
            <a:r>
              <a:rPr lang="en-US" sz="2800" b="1" dirty="0">
                <a:solidFill>
                  <a:schemeClr val="tx1">
                    <a:lumMod val="75000"/>
                  </a:schemeClr>
                </a:solidFill>
              </a:rPr>
              <a:t>Conclusion: Maintain theme and use tools that may not have been germane legally to the argument but have powerful atmospheric value</a:t>
            </a:r>
          </a:p>
        </p:txBody>
      </p:sp>
      <p:pic>
        <p:nvPicPr>
          <p:cNvPr id="34821"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600201"/>
            <a:ext cx="7772400" cy="4525963"/>
          </a:xfrm>
          <a:noFill/>
        </p:spPr>
      </p:pic>
    </p:spTree>
    <p:extLst>
      <p:ext uri="{BB962C8B-B14F-4D97-AF65-F5344CB8AC3E}">
        <p14:creationId xmlns:p14="http://schemas.microsoft.com/office/powerpoint/2010/main" val="1096677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
        <p:nvSpPr>
          <p:cNvPr id="36867"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B5A1CF-6264-4FA7-87B1-448DC0F35229}" type="slidenum">
              <a:rPr lang="en-US"/>
              <a:pPr/>
              <a:t>36</a:t>
            </a:fld>
            <a:endParaRPr lang="en-US"/>
          </a:p>
        </p:txBody>
      </p:sp>
      <p:sp>
        <p:nvSpPr>
          <p:cNvPr id="36868" name="Rectangle 2"/>
          <p:cNvSpPr>
            <a:spLocks noGrp="1" noChangeArrowheads="1"/>
          </p:cNvSpPr>
          <p:nvPr>
            <p:ph type="title"/>
          </p:nvPr>
        </p:nvSpPr>
        <p:spPr/>
        <p:txBody>
          <a:bodyPr/>
          <a:lstStyle/>
          <a:p>
            <a:pPr eaLnBrk="1" hangingPunct="1"/>
            <a:r>
              <a:rPr lang="en-US" smtClean="0"/>
              <a:t>Don’t Oversell	</a:t>
            </a:r>
          </a:p>
        </p:txBody>
      </p:sp>
      <p:sp>
        <p:nvSpPr>
          <p:cNvPr id="36869" name="Rectangle 3"/>
          <p:cNvSpPr>
            <a:spLocks noGrp="1" noChangeArrowheads="1"/>
          </p:cNvSpPr>
          <p:nvPr>
            <p:ph type="body" idx="1"/>
          </p:nvPr>
        </p:nvSpPr>
        <p:spPr/>
        <p:txBody>
          <a:bodyPr/>
          <a:lstStyle/>
          <a:p>
            <a:pPr eaLnBrk="1" hangingPunct="1"/>
            <a:r>
              <a:rPr lang="en-US" dirty="0" smtClean="0"/>
              <a:t>Horrific accident, damaged child.  Can be too easy to overplay that hand to the exclusion of the legal argument. </a:t>
            </a:r>
            <a:endParaRPr lang="en-US" dirty="0" smtClean="0"/>
          </a:p>
          <a:p>
            <a:pPr eaLnBrk="1" hangingPunct="1"/>
            <a:r>
              <a:rPr lang="en-US" dirty="0" smtClean="0"/>
              <a:t>Remember: appellate court  makes law for a jurisdiction and is constantly thinking about the implications of a decision for other fact-patterns.</a:t>
            </a:r>
            <a:endParaRPr lang="en-US" dirty="0" smtClean="0"/>
          </a:p>
        </p:txBody>
      </p:sp>
    </p:spTree>
    <p:extLst>
      <p:ext uri="{BB962C8B-B14F-4D97-AF65-F5344CB8AC3E}">
        <p14:creationId xmlns:p14="http://schemas.microsoft.com/office/powerpoint/2010/main" val="3108569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sz="4800" dirty="0" smtClean="0"/>
              <a:t>Oral Argument</a:t>
            </a:r>
          </a:p>
        </p:txBody>
      </p:sp>
      <p:pic>
        <p:nvPicPr>
          <p:cNvPr id="15362" name="Content Placeholder 3"/>
          <p:cNvPicPr>
            <a:picLocks noGrp="1" noChangeAspect="1"/>
          </p:cNvPicPr>
          <p:nvPr>
            <p:ph idx="1"/>
          </p:nvPr>
        </p:nvPicPr>
        <p:blipFill>
          <a:blip r:embed="rId2"/>
          <a:srcRect t="30336" b="30336"/>
          <a:stretch>
            <a:fillRect/>
          </a:stretch>
        </p:blipFill>
        <p:spPr>
          <a:xfrm>
            <a:off x="1981200" y="1530350"/>
            <a:ext cx="8229600" cy="2589213"/>
          </a:xfrm>
        </p:spPr>
      </p:pic>
      <p:sp>
        <p:nvSpPr>
          <p:cNvPr id="15363" name="Content Placeholder 2"/>
          <p:cNvSpPr txBox="1">
            <a:spLocks/>
          </p:cNvSpPr>
          <p:nvPr/>
        </p:nvSpPr>
        <p:spPr bwMode="auto">
          <a:xfrm>
            <a:off x="1981200" y="4189413"/>
            <a:ext cx="8229600" cy="2462212"/>
          </a:xfrm>
          <a:prstGeom prst="rect">
            <a:avLst/>
          </a:prstGeom>
          <a:noFill/>
          <a:ln w="9525">
            <a:noFill/>
            <a:miter lim="800000"/>
            <a:headEnd/>
            <a:tailEnd/>
          </a:ln>
        </p:spPr>
        <p:txBody>
          <a:bodyPr anchor="ctr"/>
          <a:lstStyle/>
          <a:p>
            <a:pPr marL="342900" indent="-342900">
              <a:spcBef>
                <a:spcPct val="20000"/>
              </a:spcBef>
              <a:buFont typeface="Arial" charset="0"/>
              <a:buChar char="•"/>
            </a:pPr>
            <a:r>
              <a:rPr lang="en-US" sz="2800" dirty="0">
                <a:solidFill>
                  <a:schemeClr val="accent1">
                    <a:lumMod val="60000"/>
                    <a:lumOff val="40000"/>
                  </a:schemeClr>
                </a:solidFill>
                <a:latin typeface="Corbel" pitchFamily="34" charset="0"/>
              </a:rPr>
              <a:t>Three-judge panel (not announced until week before argument)</a:t>
            </a:r>
          </a:p>
          <a:p>
            <a:pPr marL="342900" indent="-342900">
              <a:spcBef>
                <a:spcPct val="20000"/>
              </a:spcBef>
              <a:buFont typeface="Arial" charset="0"/>
              <a:buChar char="•"/>
            </a:pPr>
            <a:r>
              <a:rPr lang="en-US" sz="2800" dirty="0">
                <a:solidFill>
                  <a:schemeClr val="accent1">
                    <a:lumMod val="60000"/>
                    <a:lumOff val="40000"/>
                  </a:schemeClr>
                </a:solidFill>
                <a:latin typeface="Corbel" pitchFamily="34" charset="0"/>
              </a:rPr>
              <a:t>10-15 minutes of argument per side</a:t>
            </a:r>
          </a:p>
          <a:p>
            <a:pPr marL="342900" indent="-342900">
              <a:spcBef>
                <a:spcPct val="20000"/>
              </a:spcBef>
              <a:buFont typeface="Arial" charset="0"/>
              <a:buChar char="•"/>
            </a:pPr>
            <a:r>
              <a:rPr lang="en-US" sz="2800" dirty="0">
                <a:solidFill>
                  <a:schemeClr val="accent1">
                    <a:lumMod val="60000"/>
                    <a:lumOff val="40000"/>
                  </a:schemeClr>
                </a:solidFill>
                <a:latin typeface="Corbel" pitchFamily="34" charset="0"/>
              </a:rPr>
              <a:t>Aggressive, detailed questioning</a:t>
            </a:r>
          </a:p>
        </p:txBody>
      </p:sp>
      <p:sp>
        <p:nvSpPr>
          <p:cNvPr id="5" name="Footer Placeholder 4"/>
          <p:cNvSpPr>
            <a:spLocks noGrp="1"/>
          </p:cNvSpPr>
          <p:nvPr>
            <p:ph type="ftr" sz="quarter" idx="11"/>
          </p:nvPr>
        </p:nvSpPr>
        <p:spPr>
          <a:xfrm>
            <a:off x="4038600" y="6356350"/>
            <a:ext cx="41148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776481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mtClean="0"/>
              <a:t>Q and A</a:t>
            </a:r>
          </a:p>
        </p:txBody>
      </p:sp>
      <p:sp>
        <p:nvSpPr>
          <p:cNvPr id="18434" name="Rectangle 3"/>
          <p:cNvSpPr>
            <a:spLocks noGrp="1"/>
          </p:cNvSpPr>
          <p:nvPr>
            <p:ph type="body" idx="1"/>
          </p:nvPr>
        </p:nvSpPr>
        <p:spPr/>
        <p:txBody>
          <a:bodyPr/>
          <a:lstStyle/>
          <a:p>
            <a:r>
              <a:rPr lang="en-US" sz="2800" dirty="0"/>
              <a:t>Not political speech time.</a:t>
            </a:r>
          </a:p>
          <a:p>
            <a:r>
              <a:rPr lang="en-US" sz="2800" dirty="0"/>
              <a:t>Not jury argument-emotion time.</a:t>
            </a:r>
          </a:p>
          <a:p>
            <a:r>
              <a:rPr lang="en-US" sz="2800" dirty="0"/>
              <a:t>You are on a river and go where the river takes you with some control over your boat to make certain maneuver </a:t>
            </a:r>
            <a:r>
              <a:rPr lang="en-US" sz="2800" dirty="0">
                <a:sym typeface="Wingdings" pitchFamily="2" charset="2"/>
              </a:rPr>
              <a:t> those are the key points</a:t>
            </a:r>
            <a:r>
              <a:rPr lang="en-US" sz="2800" dirty="0"/>
              <a:t>.</a:t>
            </a:r>
          </a:p>
          <a:p>
            <a:r>
              <a:rPr lang="en-US" sz="2800" dirty="0"/>
              <a:t>Answer directly without evasion.  Always.  </a:t>
            </a:r>
          </a:p>
        </p:txBody>
      </p:sp>
      <p:sp>
        <p:nvSpPr>
          <p:cNvPr id="4" name="Footer Placeholder 4"/>
          <p:cNvSpPr>
            <a:spLocks noGrp="1"/>
          </p:cNvSpPr>
          <p:nvPr>
            <p:ph type="ftr" sz="quarter" idx="11"/>
          </p:nvPr>
        </p:nvSpPr>
        <p:spPr>
          <a:xfrm>
            <a:off x="4038600" y="6356350"/>
            <a:ext cx="41148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88318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1981200" y="307976"/>
            <a:ext cx="8229600" cy="1292225"/>
          </a:xfrm>
        </p:spPr>
        <p:txBody>
          <a:bodyPr/>
          <a:lstStyle/>
          <a:p>
            <a:pPr algn="ctr" eaLnBrk="1" hangingPunct="1"/>
            <a:r>
              <a:rPr lang="en-US" dirty="0" smtClean="0">
                <a:solidFill>
                  <a:schemeClr val="tx1">
                    <a:lumMod val="75000"/>
                  </a:schemeClr>
                </a:solidFill>
              </a:rPr>
              <a:t>Effective Arguments</a:t>
            </a:r>
          </a:p>
        </p:txBody>
      </p:sp>
      <p:sp>
        <p:nvSpPr>
          <p:cNvPr id="16386" name="Content Placeholder 2"/>
          <p:cNvSpPr>
            <a:spLocks noGrp="1"/>
          </p:cNvSpPr>
          <p:nvPr>
            <p:ph idx="4294967295"/>
          </p:nvPr>
        </p:nvSpPr>
        <p:spPr>
          <a:xfrm>
            <a:off x="1981200" y="1443039"/>
            <a:ext cx="8229600" cy="4987925"/>
          </a:xfrm>
        </p:spPr>
        <p:txBody>
          <a:bodyPr>
            <a:normAutofit fontScale="92500"/>
          </a:bodyPr>
          <a:lstStyle/>
          <a:p>
            <a:pPr eaLnBrk="1" hangingPunct="1">
              <a:lnSpc>
                <a:spcPct val="80000"/>
              </a:lnSpc>
            </a:pPr>
            <a:endParaRPr lang="en-US" sz="4000" dirty="0"/>
          </a:p>
          <a:p>
            <a:pPr lvl="1" eaLnBrk="1" hangingPunct="1">
              <a:lnSpc>
                <a:spcPct val="80000"/>
              </a:lnSpc>
            </a:pPr>
            <a:r>
              <a:rPr lang="en-US" sz="3100" dirty="0">
                <a:solidFill>
                  <a:schemeClr val="accent1">
                    <a:lumMod val="60000"/>
                    <a:lumOff val="40000"/>
                  </a:schemeClr>
                </a:solidFill>
              </a:rPr>
              <a:t>Grab attention quickly before you are interrupted.</a:t>
            </a:r>
          </a:p>
          <a:p>
            <a:pPr lvl="1" eaLnBrk="1" hangingPunct="1">
              <a:lnSpc>
                <a:spcPct val="80000"/>
              </a:lnSpc>
            </a:pPr>
            <a:r>
              <a:rPr lang="en-US" sz="3100" dirty="0">
                <a:solidFill>
                  <a:schemeClr val="accent1">
                    <a:lumMod val="60000"/>
                    <a:lumOff val="40000"/>
                  </a:schemeClr>
                </a:solidFill>
              </a:rPr>
              <a:t>Be prepared to spend most of your time answering questions.</a:t>
            </a:r>
          </a:p>
          <a:p>
            <a:pPr lvl="1" eaLnBrk="1" hangingPunct="1">
              <a:lnSpc>
                <a:spcPct val="80000"/>
              </a:lnSpc>
            </a:pPr>
            <a:r>
              <a:rPr lang="en-US" sz="3100" dirty="0">
                <a:solidFill>
                  <a:schemeClr val="accent1">
                    <a:lumMod val="60000"/>
                    <a:lumOff val="40000"/>
                  </a:schemeClr>
                </a:solidFill>
              </a:rPr>
              <a:t>Have key points to work in as opportunities arise.</a:t>
            </a:r>
          </a:p>
          <a:p>
            <a:pPr lvl="1" eaLnBrk="1" hangingPunct="1">
              <a:lnSpc>
                <a:spcPct val="80000"/>
              </a:lnSpc>
            </a:pPr>
            <a:r>
              <a:rPr lang="en-US" sz="3100" dirty="0">
                <a:solidFill>
                  <a:schemeClr val="accent1">
                    <a:lumMod val="60000"/>
                    <a:lumOff val="40000"/>
                  </a:schemeClr>
                </a:solidFill>
              </a:rPr>
              <a:t>Have record citations at your fingertips.</a:t>
            </a:r>
          </a:p>
          <a:p>
            <a:pPr lvl="1" eaLnBrk="1" hangingPunct="1">
              <a:lnSpc>
                <a:spcPct val="80000"/>
              </a:lnSpc>
            </a:pPr>
            <a:r>
              <a:rPr lang="en-US" sz="3100" dirty="0">
                <a:solidFill>
                  <a:schemeClr val="accent1">
                    <a:lumMod val="60000"/>
                    <a:lumOff val="40000"/>
                  </a:schemeClr>
                </a:solidFill>
              </a:rPr>
              <a:t>Be ready to discuss cases.</a:t>
            </a:r>
          </a:p>
          <a:p>
            <a:pPr lvl="1" eaLnBrk="1" hangingPunct="1">
              <a:lnSpc>
                <a:spcPct val="80000"/>
              </a:lnSpc>
            </a:pPr>
            <a:r>
              <a:rPr lang="en-US" sz="3100" dirty="0">
                <a:solidFill>
                  <a:schemeClr val="accent1">
                    <a:lumMod val="60000"/>
                    <a:lumOff val="40000"/>
                  </a:schemeClr>
                </a:solidFill>
              </a:rPr>
              <a:t>Be ready for hypotheticals.</a:t>
            </a:r>
          </a:p>
          <a:p>
            <a:pPr lvl="1" eaLnBrk="1" hangingPunct="1">
              <a:lnSpc>
                <a:spcPct val="80000"/>
              </a:lnSpc>
            </a:pPr>
            <a:r>
              <a:rPr lang="en-US" sz="3100" dirty="0">
                <a:solidFill>
                  <a:schemeClr val="accent1">
                    <a:lumMod val="60000"/>
                    <a:lumOff val="40000"/>
                  </a:schemeClr>
                </a:solidFill>
              </a:rPr>
              <a:t>Be ready to discuss the procedural implications of your positions.</a:t>
            </a:r>
          </a:p>
          <a:p>
            <a:pPr lvl="1" eaLnBrk="1" hangingPunct="1">
              <a:lnSpc>
                <a:spcPct val="80000"/>
              </a:lnSpc>
            </a:pPr>
            <a:r>
              <a:rPr lang="en-US" sz="3100" dirty="0">
                <a:solidFill>
                  <a:schemeClr val="accent1">
                    <a:lumMod val="60000"/>
                    <a:lumOff val="40000"/>
                  </a:schemeClr>
                </a:solidFill>
              </a:rPr>
              <a:t>Stay cool under pressure.</a:t>
            </a:r>
          </a:p>
          <a:p>
            <a:pPr lvl="1" eaLnBrk="1" hangingPunct="1">
              <a:lnSpc>
                <a:spcPct val="80000"/>
              </a:lnSpc>
            </a:pPr>
            <a:endParaRPr lang="en-US" sz="3100" dirty="0"/>
          </a:p>
        </p:txBody>
      </p:sp>
      <p:sp>
        <p:nvSpPr>
          <p:cNvPr id="4" name="Footer Placeholder 4"/>
          <p:cNvSpPr>
            <a:spLocks noGrp="1"/>
          </p:cNvSpPr>
          <p:nvPr>
            <p:ph type="ftr" sz="quarter" idx="11"/>
          </p:nvPr>
        </p:nvSpPr>
        <p:spPr>
          <a:xfrm>
            <a:off x="4038600" y="6356350"/>
            <a:ext cx="41148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smtClean="0">
                <a:solidFill>
                  <a:srgbClr val="FF0000"/>
                </a:solidFill>
              </a:rPr>
              <a:t>www.onellp.com</a:t>
            </a:r>
            <a:endParaRPr lang="en-US" sz="2000" dirty="0">
              <a:solidFill>
                <a:srgbClr val="FF0000"/>
              </a:solidFill>
            </a:endParaRPr>
          </a:p>
        </p:txBody>
      </p:sp>
    </p:spTree>
    <p:extLst>
      <p:ext uri="{BB962C8B-B14F-4D97-AF65-F5344CB8AC3E}">
        <p14:creationId xmlns:p14="http://schemas.microsoft.com/office/powerpoint/2010/main" val="1516698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190FD20-F7C8-4176-9102-AC69C1A81E8F}" type="slidenum">
              <a:rPr lang="en-US"/>
              <a:pPr/>
              <a:t>4</a:t>
            </a:fld>
            <a:endParaRPr lang="en-US"/>
          </a:p>
        </p:txBody>
      </p:sp>
      <p:sp>
        <p:nvSpPr>
          <p:cNvPr id="3074" name="Rectangle 2"/>
          <p:cNvSpPr>
            <a:spLocks noGrp="1" noChangeArrowheads="1"/>
          </p:cNvSpPr>
          <p:nvPr>
            <p:ph type="title"/>
          </p:nvPr>
        </p:nvSpPr>
        <p:spPr>
          <a:xfrm>
            <a:off x="1600200" y="350520"/>
            <a:ext cx="9342120" cy="1783080"/>
          </a:xfrm>
        </p:spPr>
        <p:txBody>
          <a:bodyPr>
            <a:normAutofit fontScale="90000"/>
          </a:bodyPr>
          <a:lstStyle/>
          <a:p>
            <a:r>
              <a:rPr lang="en-US" dirty="0">
                <a:solidFill>
                  <a:schemeClr val="tx1">
                    <a:lumMod val="85000"/>
                  </a:schemeClr>
                </a:solidFill>
              </a:rPr>
              <a:t>When to file the Notice of </a:t>
            </a:r>
            <a:r>
              <a:rPr lang="en-US" sz="4900" dirty="0">
                <a:solidFill>
                  <a:schemeClr val="tx1">
                    <a:lumMod val="85000"/>
                  </a:schemeClr>
                </a:solidFill>
              </a:rPr>
              <a:t>Appeal</a:t>
            </a:r>
            <a:r>
              <a:rPr lang="en-US" dirty="0">
                <a:solidFill>
                  <a:schemeClr val="tx1">
                    <a:lumMod val="85000"/>
                  </a:schemeClr>
                </a:solidFill>
              </a:rPr>
              <a:t> and when not to count on the filed one as sufficient</a:t>
            </a:r>
            <a:r>
              <a:rPr lang="en-US" sz="4000" dirty="0">
                <a:solidFill>
                  <a:schemeClr val="accent2"/>
                </a:solidFill>
              </a:rPr>
              <a:t/>
            </a:r>
            <a:br>
              <a:rPr lang="en-US" sz="4000" dirty="0">
                <a:solidFill>
                  <a:schemeClr val="accent2"/>
                </a:solidFill>
              </a:rPr>
            </a:br>
            <a:endParaRPr lang="en-US" sz="4000" dirty="0">
              <a:solidFill>
                <a:schemeClr val="accent2"/>
              </a:solidFill>
            </a:endParaRPr>
          </a:p>
        </p:txBody>
      </p:sp>
      <p:sp>
        <p:nvSpPr>
          <p:cNvPr id="3075" name="Rectangle 3"/>
          <p:cNvSpPr>
            <a:spLocks noGrp="1" noChangeArrowheads="1"/>
          </p:cNvSpPr>
          <p:nvPr>
            <p:ph type="body" idx="1"/>
          </p:nvPr>
        </p:nvSpPr>
        <p:spPr>
          <a:xfrm>
            <a:off x="1905000" y="2209801"/>
            <a:ext cx="8229600" cy="4146549"/>
          </a:xfrm>
        </p:spPr>
        <p:txBody>
          <a:bodyPr/>
          <a:lstStyle/>
          <a:p>
            <a:r>
              <a:rPr lang="en-US" sz="2000" u="sng" dirty="0"/>
              <a:t>Seems easy</a:t>
            </a:r>
            <a:r>
              <a:rPr lang="en-US" sz="2000" dirty="0"/>
              <a:t>.  30/60 days after final appealable judgment/order is entered.  FRAP 4,  28 USC 1291 (jurisdiction over all ‘final decisions…”).</a:t>
            </a:r>
          </a:p>
          <a:p>
            <a:r>
              <a:rPr lang="en-US" sz="2000" u="sng" dirty="0" smtClean="0"/>
              <a:t>The </a:t>
            </a:r>
            <a:r>
              <a:rPr lang="en-US" sz="2000" u="sng" dirty="0"/>
              <a:t>premature NOA</a:t>
            </a:r>
            <a:r>
              <a:rPr lang="en-US" sz="2000" dirty="0"/>
              <a:t>.  Rule 4(a)(2) has a relation forward provision designed to ripen premature NOA’s into timely ones when the final appealable order/judgment is entered.  Seems easy and suggests a cautious lawyer should file even if premature and then just wait until finality and have the NOA ripen.  </a:t>
            </a:r>
          </a:p>
          <a:p>
            <a:r>
              <a:rPr lang="en-US" sz="2000" dirty="0" smtClean="0"/>
              <a:t>BUT </a:t>
            </a:r>
            <a:r>
              <a:rPr lang="en-US" sz="2000" dirty="0"/>
              <a:t>the ripening provision has been somewhat whittled away so that in factual scenarios that seem safe to rely on 4(a)(2), it is not safe.  Result: cautious lawyers filing NOA’s early and relying on 4(a)(2) have lost their client a right of appeal. </a:t>
            </a:r>
          </a:p>
          <a:p>
            <a:endParaRPr lang="en-US" sz="1600" dirty="0"/>
          </a:p>
        </p:txBody>
      </p:sp>
      <p:sp>
        <p:nvSpPr>
          <p:cNvPr id="7" name="Footer Placeholder 4"/>
          <p:cNvSpPr txBox="1">
            <a:spLocks/>
          </p:cNvSpPr>
          <p:nvPr/>
        </p:nvSpPr>
        <p:spPr>
          <a:xfrm>
            <a:off x="3764280" y="6492875"/>
            <a:ext cx="41148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lang="en-US" sz="2000" dirty="0" smtClean="0">
                <a:solidFill>
                  <a:srgbClr val="C00000"/>
                </a:solidFill>
              </a:rPr>
              <a:t>www.onellp.com</a:t>
            </a:r>
            <a:endParaRPr lang="en-US" sz="2000" dirty="0">
              <a:solidFill>
                <a:srgbClr val="C00000"/>
              </a:solidFill>
            </a:endParaRPr>
          </a:p>
        </p:txBody>
      </p:sp>
    </p:spTree>
    <p:extLst>
      <p:ext uri="{BB962C8B-B14F-4D97-AF65-F5344CB8AC3E}">
        <p14:creationId xmlns:p14="http://schemas.microsoft.com/office/powerpoint/2010/main" val="63815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dissolve">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dissolve">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dissolve">
                                      <p:cBhvr>
                                        <p:cTn id="2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US" smtClean="0"/>
              <a:t>Oral Argument - Staying Cool</a:t>
            </a:r>
          </a:p>
        </p:txBody>
      </p:sp>
      <p:sp>
        <p:nvSpPr>
          <p:cNvPr id="23554" name="Rectangle 3"/>
          <p:cNvSpPr>
            <a:spLocks noGrp="1"/>
          </p:cNvSpPr>
          <p:nvPr>
            <p:ph type="body" idx="1"/>
          </p:nvPr>
        </p:nvSpPr>
        <p:spPr/>
        <p:txBody>
          <a:bodyPr/>
          <a:lstStyle/>
          <a:p>
            <a:r>
              <a:rPr lang="en-US" i="1" dirty="0" smtClean="0"/>
              <a:t>U.S. v. Black</a:t>
            </a:r>
            <a:r>
              <a:rPr lang="en-US" dirty="0" smtClean="0"/>
              <a:t> 07-4080, 7</a:t>
            </a:r>
            <a:r>
              <a:rPr lang="en-US" baseline="30000" dirty="0" smtClean="0"/>
              <a:t>th</a:t>
            </a:r>
            <a:r>
              <a:rPr lang="en-US" dirty="0" smtClean="0"/>
              <a:t> Cir., argued </a:t>
            </a:r>
            <a:r>
              <a:rPr lang="en-US" dirty="0" smtClean="0"/>
              <a:t>9/29/10</a:t>
            </a:r>
            <a:endParaRPr lang="en-US" dirty="0" smtClean="0"/>
          </a:p>
        </p:txBody>
      </p:sp>
      <p:sp>
        <p:nvSpPr>
          <p:cNvPr id="4" name="Footer Placeholder 4"/>
          <p:cNvSpPr>
            <a:spLocks noGrp="1"/>
          </p:cNvSpPr>
          <p:nvPr>
            <p:ph type="ftr" sz="quarter" idx="11"/>
          </p:nvPr>
        </p:nvSpPr>
        <p:spPr>
          <a:xfrm>
            <a:off x="4038600" y="6356350"/>
            <a:ext cx="41148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11783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307976"/>
            <a:ext cx="8229600" cy="1292225"/>
          </a:xfrm>
        </p:spPr>
        <p:txBody>
          <a:bodyPr/>
          <a:lstStyle/>
          <a:p>
            <a:pPr eaLnBrk="1" hangingPunct="1"/>
            <a:r>
              <a:rPr lang="en-US" sz="4600"/>
              <a:t>Disposition - Possible Outcomes</a:t>
            </a:r>
          </a:p>
        </p:txBody>
      </p:sp>
      <p:sp>
        <p:nvSpPr>
          <p:cNvPr id="22530" name="Content Placeholder 2"/>
          <p:cNvSpPr>
            <a:spLocks noGrp="1"/>
          </p:cNvSpPr>
          <p:nvPr>
            <p:ph idx="1"/>
          </p:nvPr>
        </p:nvSpPr>
        <p:spPr/>
        <p:txBody>
          <a:bodyPr/>
          <a:lstStyle/>
          <a:p>
            <a:pPr eaLnBrk="1" hangingPunct="1">
              <a:lnSpc>
                <a:spcPct val="90000"/>
              </a:lnSpc>
            </a:pPr>
            <a:r>
              <a:rPr lang="en-US" sz="3000"/>
              <a:t>Affirmance for the reasons stated by the trial court</a:t>
            </a:r>
          </a:p>
          <a:p>
            <a:pPr eaLnBrk="1" hangingPunct="1">
              <a:lnSpc>
                <a:spcPct val="90000"/>
              </a:lnSpc>
            </a:pPr>
            <a:r>
              <a:rPr lang="en-US" sz="3000"/>
              <a:t>Affirmance on alternative grounds</a:t>
            </a:r>
          </a:p>
          <a:p>
            <a:pPr lvl="1" eaLnBrk="1" hangingPunct="1">
              <a:lnSpc>
                <a:spcPct val="90000"/>
              </a:lnSpc>
            </a:pPr>
            <a:r>
              <a:rPr lang="en-US" sz="2600"/>
              <a:t>In rare cases, issues the trial court didn</a:t>
            </a:r>
            <a:r>
              <a:rPr lang="fr-FR" sz="2600"/>
              <a:t>’</a:t>
            </a:r>
            <a:r>
              <a:rPr lang="en-US" sz="2600"/>
              <a:t>t reach</a:t>
            </a:r>
          </a:p>
          <a:p>
            <a:pPr eaLnBrk="1" hangingPunct="1">
              <a:lnSpc>
                <a:spcPct val="90000"/>
              </a:lnSpc>
            </a:pPr>
            <a:r>
              <a:rPr lang="en-US" sz="3000"/>
              <a:t>Remand with directions </a:t>
            </a:r>
            <a:r>
              <a:rPr lang="en-US" sz="3000">
                <a:sym typeface="Wingdings" pitchFamily="2" charset="2"/>
              </a:rPr>
              <a:t> what directions?</a:t>
            </a:r>
            <a:endParaRPr lang="en-US" sz="3000"/>
          </a:p>
          <a:p>
            <a:pPr eaLnBrk="1" hangingPunct="1">
              <a:lnSpc>
                <a:spcPct val="90000"/>
              </a:lnSpc>
            </a:pPr>
            <a:r>
              <a:rPr lang="en-US" sz="3000"/>
              <a:t>Remand for further trial-court proceedings</a:t>
            </a:r>
          </a:p>
        </p:txBody>
      </p:sp>
      <p:sp>
        <p:nvSpPr>
          <p:cNvPr id="4" name="Footer Placeholder 4"/>
          <p:cNvSpPr>
            <a:spLocks noGrp="1"/>
          </p:cNvSpPr>
          <p:nvPr>
            <p:ph type="ftr" sz="quarter" idx="11"/>
          </p:nvPr>
        </p:nvSpPr>
        <p:spPr>
          <a:xfrm>
            <a:off x="4038600" y="6356350"/>
            <a:ext cx="41148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4096830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Amicus Briefs</a:t>
            </a:r>
            <a:endParaRPr lang="en-US" dirty="0"/>
          </a:p>
        </p:txBody>
      </p:sp>
      <p:sp>
        <p:nvSpPr>
          <p:cNvPr id="3" name="Content Placeholder 2"/>
          <p:cNvSpPr>
            <a:spLocks noGrp="1"/>
          </p:cNvSpPr>
          <p:nvPr>
            <p:ph idx="1"/>
          </p:nvPr>
        </p:nvSpPr>
        <p:spPr/>
        <p:txBody>
          <a:bodyPr/>
          <a:lstStyle/>
          <a:p>
            <a:r>
              <a:rPr lang="en-US" dirty="0" smtClean="0"/>
              <a:t>Friend of the Court filing, of ancient lineage.</a:t>
            </a:r>
          </a:p>
          <a:p>
            <a:r>
              <a:rPr lang="en-US" dirty="0" smtClean="0"/>
              <a:t>Strategic tool</a:t>
            </a:r>
          </a:p>
          <a:p>
            <a:pPr marL="685800" lvl="2">
              <a:spcBef>
                <a:spcPts val="1000"/>
              </a:spcBef>
            </a:pPr>
            <a:r>
              <a:rPr lang="en-US" dirty="0"/>
              <a:t>Focus court’s attention on your issues as holding broader legal, social, and economic import</a:t>
            </a:r>
            <a:r>
              <a:rPr lang="en-US" dirty="0" smtClean="0"/>
              <a:t>.</a:t>
            </a:r>
          </a:p>
          <a:p>
            <a:pPr marL="685800" lvl="2">
              <a:spcBef>
                <a:spcPts val="1000"/>
              </a:spcBef>
            </a:pPr>
            <a:r>
              <a:rPr lang="en-US" dirty="0" smtClean="0"/>
              <a:t>Can contextualize issues in critical ways.</a:t>
            </a:r>
            <a:endParaRPr lang="en-US" dirty="0"/>
          </a:p>
          <a:p>
            <a:r>
              <a:rPr lang="en-US" dirty="0" smtClean="0"/>
              <a:t>Example</a:t>
            </a:r>
          </a:p>
          <a:p>
            <a:r>
              <a:rPr lang="en-US" dirty="0" smtClean="0"/>
              <a:t>Define success</a:t>
            </a:r>
          </a:p>
        </p:txBody>
      </p:sp>
      <p:sp>
        <p:nvSpPr>
          <p:cNvPr id="5"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2055110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8A1427-69C7-49E1-AD78-A2F803E4FC70}" type="slidenum">
              <a:rPr lang="en-US"/>
              <a:pPr/>
              <a:t>43</a:t>
            </a:fld>
            <a:endParaRPr lang="en-US"/>
          </a:p>
        </p:txBody>
      </p:sp>
      <p:sp>
        <p:nvSpPr>
          <p:cNvPr id="5122" name="Rectangle 2"/>
          <p:cNvSpPr>
            <a:spLocks noGrp="1" noChangeArrowheads="1"/>
          </p:cNvSpPr>
          <p:nvPr>
            <p:ph type="title"/>
          </p:nvPr>
        </p:nvSpPr>
        <p:spPr/>
        <p:txBody>
          <a:bodyPr/>
          <a:lstStyle/>
          <a:p>
            <a:r>
              <a:rPr lang="en-US" dirty="0" smtClean="0">
                <a:solidFill>
                  <a:schemeClr val="tx1">
                    <a:lumMod val="75000"/>
                  </a:schemeClr>
                </a:solidFill>
              </a:rPr>
              <a:t>Federal Appellate </a:t>
            </a:r>
            <a:r>
              <a:rPr lang="en-US" dirty="0">
                <a:solidFill>
                  <a:schemeClr val="tx1">
                    <a:lumMod val="75000"/>
                  </a:schemeClr>
                </a:solidFill>
              </a:rPr>
              <a:t>Mediation Program</a:t>
            </a:r>
          </a:p>
        </p:txBody>
      </p:sp>
      <p:sp>
        <p:nvSpPr>
          <p:cNvPr id="5123" name="Rectangle 3"/>
          <p:cNvSpPr>
            <a:spLocks noGrp="1" noChangeArrowheads="1"/>
          </p:cNvSpPr>
          <p:nvPr>
            <p:ph type="body" idx="1"/>
          </p:nvPr>
        </p:nvSpPr>
        <p:spPr/>
        <p:txBody>
          <a:bodyPr/>
          <a:lstStyle/>
          <a:p>
            <a:pPr>
              <a:lnSpc>
                <a:spcPct val="90000"/>
              </a:lnSpc>
            </a:pPr>
            <a:r>
              <a:rPr lang="en-US" sz="2800" dirty="0" smtClean="0"/>
              <a:t>Settlement opportunity.</a:t>
            </a:r>
          </a:p>
          <a:p>
            <a:pPr>
              <a:lnSpc>
                <a:spcPct val="90000"/>
              </a:lnSpc>
            </a:pPr>
            <a:r>
              <a:rPr lang="en-US" sz="2800" dirty="0" smtClean="0"/>
              <a:t>Ninth Circuit example. </a:t>
            </a:r>
          </a:p>
        </p:txBody>
      </p:sp>
      <p:sp>
        <p:nvSpPr>
          <p:cNvPr id="7"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238224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Bono Appellate Program</a:t>
            </a:r>
            <a:endParaRPr lang="en-US" dirty="0"/>
          </a:p>
        </p:txBody>
      </p:sp>
      <p:sp>
        <p:nvSpPr>
          <p:cNvPr id="3" name="Content Placeholder 2"/>
          <p:cNvSpPr>
            <a:spLocks noGrp="1"/>
          </p:cNvSpPr>
          <p:nvPr>
            <p:ph idx="1"/>
          </p:nvPr>
        </p:nvSpPr>
        <p:spPr/>
        <p:txBody>
          <a:bodyPr/>
          <a:lstStyle/>
          <a:p>
            <a:r>
              <a:rPr lang="en-US" dirty="0" smtClean="0"/>
              <a:t>Ninth Circuit Pro Bono Program</a:t>
            </a:r>
          </a:p>
          <a:p>
            <a:pPr lvl="1"/>
            <a:r>
              <a:rPr lang="en-US" dirty="0" smtClean="0"/>
              <a:t>Brief writing experience</a:t>
            </a:r>
          </a:p>
          <a:p>
            <a:pPr lvl="1"/>
            <a:r>
              <a:rPr lang="en-US" dirty="0" smtClean="0"/>
              <a:t>Guaranteed oral argument!</a:t>
            </a:r>
          </a:p>
          <a:p>
            <a:pPr lvl="1"/>
            <a:r>
              <a:rPr lang="en-US" dirty="0" smtClean="0"/>
              <a:t>Help the Court</a:t>
            </a:r>
            <a:endParaRPr lang="en-US" dirty="0"/>
          </a:p>
        </p:txBody>
      </p:sp>
      <p:sp>
        <p:nvSpPr>
          <p:cNvPr id="5"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smtClean="0">
                <a:solidFill>
                  <a:srgbClr val="FF0000"/>
                </a:solidFill>
              </a:rPr>
              <a:t>www.onellp.com</a:t>
            </a:r>
            <a:endParaRPr lang="en-US" dirty="0">
              <a:solidFill>
                <a:srgbClr val="FF0000"/>
              </a:solidFill>
            </a:endParaRPr>
          </a:p>
        </p:txBody>
      </p:sp>
    </p:spTree>
    <p:extLst>
      <p:ext uri="{BB962C8B-B14F-4D97-AF65-F5344CB8AC3E}">
        <p14:creationId xmlns:p14="http://schemas.microsoft.com/office/powerpoint/2010/main" val="3739076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dirty="0">
                <a:solidFill>
                  <a:schemeClr val="tx1">
                    <a:lumMod val="75000"/>
                  </a:schemeClr>
                </a:solidFill>
              </a:rPr>
              <a:t>Rule 4(a)(2)</a:t>
            </a:r>
          </a:p>
        </p:txBody>
      </p:sp>
      <p:sp>
        <p:nvSpPr>
          <p:cNvPr id="23555" name="Rectangle 3"/>
          <p:cNvSpPr>
            <a:spLocks noGrp="1" noChangeArrowheads="1"/>
          </p:cNvSpPr>
          <p:nvPr>
            <p:ph type="body" idx="1"/>
          </p:nvPr>
        </p:nvSpPr>
        <p:spPr/>
        <p:txBody>
          <a:bodyPr/>
          <a:lstStyle/>
          <a:p>
            <a:pPr>
              <a:lnSpc>
                <a:spcPct val="80000"/>
              </a:lnSpc>
            </a:pPr>
            <a:r>
              <a:rPr lang="en-US" sz="1800" dirty="0"/>
              <a:t>“</a:t>
            </a:r>
            <a:r>
              <a:rPr lang="en-US" dirty="0"/>
              <a:t>A notice of appeal filed after the court announces a decision or order – but before the entry of the judgment or order – is treated as filed on the date of and after the entry.”</a:t>
            </a:r>
          </a:p>
          <a:p>
            <a:pPr>
              <a:lnSpc>
                <a:spcPct val="80000"/>
              </a:lnSpc>
            </a:pPr>
            <a:r>
              <a:rPr lang="en-US" u="sng" dirty="0"/>
              <a:t>History</a:t>
            </a:r>
            <a:r>
              <a:rPr lang="en-US" dirty="0"/>
              <a:t>: Supposed to codify doctrine of “pragmatic” or “cumulative” finality that had developed in the circuits to allow premature ones to suffice at the right time.</a:t>
            </a:r>
          </a:p>
          <a:p>
            <a:pPr>
              <a:lnSpc>
                <a:spcPct val="80000"/>
              </a:lnSpc>
            </a:pPr>
            <a:r>
              <a:rPr lang="en-US" u="sng" dirty="0"/>
              <a:t>Policy</a:t>
            </a:r>
            <a:r>
              <a:rPr lang="en-US" dirty="0"/>
              <a:t>:  Avoid form over substance and avoid unnecessarily prejudice for formalistic issues. </a:t>
            </a:r>
          </a:p>
        </p:txBody>
      </p:sp>
      <p:sp>
        <p:nvSpPr>
          <p:cNvPr id="7" name="Footer Placeholder 4"/>
          <p:cNvSpPr txBox="1">
            <a:spLocks noGrp="1"/>
          </p:cNvSpPr>
          <p:nvPr>
            <p:ph type="ftr" sz="quarter" idx="11"/>
          </p:nvPr>
        </p:nvSpPr>
        <p:spPr>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lang="en-US" sz="2000" dirty="0" smtClean="0">
                <a:solidFill>
                  <a:srgbClr val="C00000"/>
                </a:solidFill>
              </a:rPr>
              <a:t>www.onellp.com</a:t>
            </a:r>
            <a:endParaRPr lang="en-US" sz="2000" dirty="0">
              <a:solidFill>
                <a:srgbClr val="C00000"/>
              </a:solidFill>
            </a:endParaRPr>
          </a:p>
        </p:txBody>
      </p:sp>
    </p:spTree>
    <p:extLst>
      <p:ext uri="{BB962C8B-B14F-4D97-AF65-F5344CB8AC3E}">
        <p14:creationId xmlns:p14="http://schemas.microsoft.com/office/powerpoint/2010/main" val="1476816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ssolve">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dissolve">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dissolve">
                                      <p:cBhvr>
                                        <p:cTn id="2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85000"/>
                  </a:schemeClr>
                </a:solidFill>
              </a:rPr>
              <a:t>The Supreme Court Strikes Back: </a:t>
            </a:r>
            <a:r>
              <a:rPr lang="en-US" i="1" dirty="0" err="1" smtClean="0">
                <a:solidFill>
                  <a:schemeClr val="tx1">
                    <a:lumMod val="85000"/>
                  </a:schemeClr>
                </a:solidFill>
              </a:rPr>
              <a:t>Firstier</a:t>
            </a:r>
            <a:r>
              <a:rPr lang="en-US" i="1" dirty="0" smtClean="0">
                <a:solidFill>
                  <a:schemeClr val="tx1">
                    <a:lumMod val="85000"/>
                  </a:schemeClr>
                </a:solidFill>
              </a:rPr>
              <a:t> v. Investors </a:t>
            </a:r>
            <a:r>
              <a:rPr lang="en-US" i="1" dirty="0" err="1" smtClean="0">
                <a:solidFill>
                  <a:schemeClr val="tx1">
                    <a:lumMod val="85000"/>
                  </a:schemeClr>
                </a:solidFill>
              </a:rPr>
              <a:t>Mortg</a:t>
            </a:r>
            <a:r>
              <a:rPr lang="en-US" i="1" dirty="0" smtClean="0">
                <a:solidFill>
                  <a:schemeClr val="tx1">
                    <a:lumMod val="85000"/>
                  </a:schemeClr>
                </a:solidFill>
              </a:rPr>
              <a:t>. Co.</a:t>
            </a:r>
            <a:r>
              <a:rPr lang="en-US" dirty="0" smtClean="0">
                <a:solidFill>
                  <a:schemeClr val="tx1">
                    <a:lumMod val="85000"/>
                  </a:schemeClr>
                </a:solidFill>
              </a:rPr>
              <a:t>, 498 U.S. 269 (1991)</a:t>
            </a:r>
            <a:endParaRPr lang="en-US" i="1" dirty="0">
              <a:solidFill>
                <a:schemeClr val="tx1">
                  <a:lumMod val="85000"/>
                </a:schemeClr>
              </a:solidFill>
            </a:endParaRPr>
          </a:p>
        </p:txBody>
      </p:sp>
      <p:sp>
        <p:nvSpPr>
          <p:cNvPr id="3" name="Content Placeholder 2"/>
          <p:cNvSpPr>
            <a:spLocks noGrp="1"/>
          </p:cNvSpPr>
          <p:nvPr>
            <p:ph idx="1"/>
          </p:nvPr>
        </p:nvSpPr>
        <p:spPr/>
        <p:txBody>
          <a:bodyPr>
            <a:normAutofit lnSpcReduction="10000"/>
          </a:bodyPr>
          <a:lstStyle/>
          <a:p>
            <a:r>
              <a:rPr lang="en-US" sz="3600" dirty="0" smtClean="0"/>
              <a:t>FACTS</a:t>
            </a:r>
            <a:r>
              <a:rPr lang="en-US" sz="3600" dirty="0"/>
              <a:t>: bench ruling granting summary judgment/NOA/judgment entered.  </a:t>
            </a:r>
            <a:r>
              <a:rPr lang="en-US" sz="3600" i="1" dirty="0"/>
              <a:t>Held</a:t>
            </a:r>
            <a:r>
              <a:rPr lang="en-US" sz="3600" dirty="0"/>
              <a:t> NOA ripens.  The </a:t>
            </a:r>
            <a:r>
              <a:rPr lang="en-US" sz="3600" i="1" dirty="0"/>
              <a:t>holding and rule of law articulated </a:t>
            </a:r>
            <a:r>
              <a:rPr lang="en-US" sz="3600" dirty="0"/>
              <a:t>spawned conflict though because court said that ripening will not occur for premature NOA’s that were clearly directed to interlocutory decision because that would not be “reasonable” and because 4(a)(2) addresses situations where all that remains is a “ministerial” act of entry of judgment.    </a:t>
            </a:r>
          </a:p>
          <a:p>
            <a:endParaRPr lang="en-US" dirty="0"/>
          </a:p>
        </p:txBody>
      </p:sp>
      <p:sp>
        <p:nvSpPr>
          <p:cNvPr id="5" name="Footer Placeholder 4"/>
          <p:cNvSpPr txBox="1">
            <a:spLocks noGrp="1"/>
          </p:cNvSpPr>
          <p:nvPr>
            <p:ph type="ftr" sz="quarter" idx="11"/>
          </p:nvPr>
        </p:nvSpPr>
        <p:spPr>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lang="en-US" sz="2000" dirty="0" smtClean="0">
                <a:solidFill>
                  <a:srgbClr val="C00000"/>
                </a:solidFill>
              </a:rPr>
              <a:t>www.onellp.com</a:t>
            </a:r>
            <a:endParaRPr lang="en-US" sz="2000" dirty="0">
              <a:solidFill>
                <a:srgbClr val="C00000"/>
              </a:solidFill>
            </a:endParaRPr>
          </a:p>
        </p:txBody>
      </p:sp>
    </p:spTree>
    <p:extLst>
      <p:ext uri="{BB962C8B-B14F-4D97-AF65-F5344CB8AC3E}">
        <p14:creationId xmlns:p14="http://schemas.microsoft.com/office/powerpoint/2010/main" val="105810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14E192-9037-4F1F-AA2A-5661DC498660}" type="slidenum">
              <a:rPr lang="en-US"/>
              <a:pPr/>
              <a:t>7</a:t>
            </a:fld>
            <a:endParaRPr lang="en-US"/>
          </a:p>
        </p:txBody>
      </p:sp>
      <p:sp>
        <p:nvSpPr>
          <p:cNvPr id="4098" name="Rectangle 2"/>
          <p:cNvSpPr>
            <a:spLocks noGrp="1" noChangeArrowheads="1"/>
          </p:cNvSpPr>
          <p:nvPr>
            <p:ph type="title"/>
          </p:nvPr>
        </p:nvSpPr>
        <p:spPr/>
        <p:txBody>
          <a:bodyPr/>
          <a:lstStyle/>
          <a:p>
            <a:pPr algn="ctr"/>
            <a:r>
              <a:rPr lang="en-US" sz="4000" dirty="0">
                <a:solidFill>
                  <a:schemeClr val="tx1">
                    <a:lumMod val="85000"/>
                  </a:schemeClr>
                </a:solidFill>
              </a:rPr>
              <a:t>Examples of when Rule 4(a)(2) ripening has not occurred	</a:t>
            </a:r>
          </a:p>
        </p:txBody>
      </p:sp>
      <p:sp>
        <p:nvSpPr>
          <p:cNvPr id="4099" name="Rectangle 3"/>
          <p:cNvSpPr>
            <a:spLocks noGrp="1" noChangeArrowheads="1"/>
          </p:cNvSpPr>
          <p:nvPr>
            <p:ph type="body" idx="1"/>
          </p:nvPr>
        </p:nvSpPr>
        <p:spPr/>
        <p:txBody>
          <a:bodyPr>
            <a:normAutofit/>
          </a:bodyPr>
          <a:lstStyle/>
          <a:p>
            <a:r>
              <a:rPr lang="en-US" sz="2800" i="1" dirty="0"/>
              <a:t>Kennedy v. Applause</a:t>
            </a:r>
            <a:r>
              <a:rPr lang="en-US" sz="2800" dirty="0"/>
              <a:t>, 90 F.3d 1477 (9</a:t>
            </a:r>
            <a:r>
              <a:rPr lang="en-US" sz="2800" baseline="30000" dirty="0"/>
              <a:t>th</a:t>
            </a:r>
            <a:r>
              <a:rPr lang="en-US" sz="2800" dirty="0"/>
              <a:t> Cir. 1996) </a:t>
            </a:r>
          </a:p>
          <a:p>
            <a:r>
              <a:rPr lang="en-US" sz="2800" dirty="0" smtClean="0"/>
              <a:t>Order </a:t>
            </a:r>
            <a:r>
              <a:rPr lang="en-US" sz="2800" dirty="0"/>
              <a:t>granting fees and costs/NOA filed/order specifying amount of fees and costs/no NOA/</a:t>
            </a:r>
          </a:p>
          <a:p>
            <a:r>
              <a:rPr lang="en-US" sz="2800" i="1" dirty="0"/>
              <a:t>Held </a:t>
            </a:r>
            <a:r>
              <a:rPr lang="en-US" sz="2800" dirty="0"/>
              <a:t>NOA did not ripen because entry of order specifying amount was not merely a ministerial task since fixing the amount of fees had to be briefed and decided.</a:t>
            </a:r>
          </a:p>
          <a:p>
            <a:r>
              <a:rPr lang="en-US" sz="2800" u="sng" dirty="0"/>
              <a:t>Note</a:t>
            </a:r>
            <a:r>
              <a:rPr lang="en-US" sz="2800" dirty="0"/>
              <a:t>:  party was not even able to challenge the basis for granting fees, which had been disputed and litigated in the first order, even if the challenge to the actual amount was lost.</a:t>
            </a:r>
          </a:p>
        </p:txBody>
      </p:sp>
      <p:sp>
        <p:nvSpPr>
          <p:cNvPr id="7" name="Footer Placeholder 4"/>
          <p:cNvSpPr txBox="1">
            <a:spLocks noGrp="1"/>
          </p:cNvSpPr>
          <p:nvPr>
            <p:ph type="ftr" sz="quarter" idx="11"/>
          </p:nvPr>
        </p:nvSpPr>
        <p:spPr>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lang="en-US" sz="2000" dirty="0" smtClean="0">
                <a:solidFill>
                  <a:srgbClr val="C00000"/>
                </a:solidFill>
              </a:rPr>
              <a:t>www.onellp.com</a:t>
            </a:r>
            <a:endParaRPr lang="en-US" sz="2000" dirty="0">
              <a:solidFill>
                <a:srgbClr val="C00000"/>
              </a:solidFill>
            </a:endParaRPr>
          </a:p>
        </p:txBody>
      </p:sp>
    </p:spTree>
    <p:extLst>
      <p:ext uri="{BB962C8B-B14F-4D97-AF65-F5344CB8AC3E}">
        <p14:creationId xmlns:p14="http://schemas.microsoft.com/office/powerpoint/2010/main" val="4220906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dissolve">
                                      <p:cBhvr>
                                        <p:cTn id="17" dur="5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dissolve">
                                      <p:cBhvr>
                                        <p:cTn id="22" dur="5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dissolve">
                                      <p:cBhvr>
                                        <p:cTn id="27"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85000"/>
                  </a:schemeClr>
                </a:solidFill>
              </a:rPr>
              <a:t>Examples of when Rule 4(a)(2) ripening has not occurred	</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In re Jack </a:t>
            </a:r>
            <a:r>
              <a:rPr lang="en-US" i="1" dirty="0" err="1"/>
              <a:t>Raley</a:t>
            </a:r>
            <a:r>
              <a:rPr lang="en-US" i="1" dirty="0"/>
              <a:t> Constr., Inc.</a:t>
            </a:r>
            <a:r>
              <a:rPr lang="en-US" dirty="0"/>
              <a:t>, 17 F.3d 291 (9</a:t>
            </a:r>
            <a:r>
              <a:rPr lang="en-US" baseline="30000" dirty="0"/>
              <a:t>th</a:t>
            </a:r>
            <a:r>
              <a:rPr lang="en-US" dirty="0"/>
              <a:t> Cir. 1994)</a:t>
            </a:r>
          </a:p>
          <a:p>
            <a:r>
              <a:rPr lang="en-US" dirty="0"/>
              <a:t>Order granting summary judgment/NOA filed/proposed order with interest lodged/objections to proposed order filed and briefed/order entered/no new NOA filed.</a:t>
            </a:r>
          </a:p>
          <a:p>
            <a:r>
              <a:rPr lang="en-US" i="1" dirty="0"/>
              <a:t>Held</a:t>
            </a:r>
            <a:r>
              <a:rPr lang="en-US" dirty="0"/>
              <a:t> the first order did not require a simple entry of an order, i.e., ministerial, and so appellant improperly confused the first order with a final order.  As such, appeal dismissed.  Party lost challenge to summary judgment ruling, not just the interest calculation.</a:t>
            </a:r>
          </a:p>
          <a:p>
            <a:r>
              <a:rPr lang="en-US" i="1" dirty="0"/>
              <a:t>Rationale: </a:t>
            </a:r>
            <a:r>
              <a:rPr lang="en-US" dirty="0"/>
              <a:t>Court was “unwilling to conclude that the Appellants were lulled into the </a:t>
            </a:r>
            <a:r>
              <a:rPr lang="en-US" i="1" dirty="0"/>
              <a:t>reasonable</a:t>
            </a:r>
            <a:r>
              <a:rPr lang="en-US" dirty="0"/>
              <a:t> but mistaken belief that their [first NOA] was efficacious.”</a:t>
            </a:r>
            <a:endParaRPr lang="en-US" i="1" dirty="0"/>
          </a:p>
          <a:p>
            <a:endParaRPr lang="en-US" dirty="0"/>
          </a:p>
        </p:txBody>
      </p:sp>
      <p:sp>
        <p:nvSpPr>
          <p:cNvPr id="4" name="Footer Placeholder 3"/>
          <p:cNvSpPr>
            <a:spLocks noGrp="1"/>
          </p:cNvSpPr>
          <p:nvPr>
            <p:ph type="ftr" sz="quarter" idx="11"/>
          </p:nvPr>
        </p:nvSpPr>
        <p:spPr/>
        <p:txBody>
          <a:bodyPr/>
          <a:lstStyle/>
          <a:p>
            <a:r>
              <a:rPr lang="en-US" dirty="0" smtClean="0"/>
              <a:t>www.onellp.com</a:t>
            </a:r>
            <a:endParaRPr lang="en-US" dirty="0"/>
          </a:p>
        </p:txBody>
      </p:sp>
    </p:spTree>
    <p:extLst>
      <p:ext uri="{BB962C8B-B14F-4D97-AF65-F5344CB8AC3E}">
        <p14:creationId xmlns:p14="http://schemas.microsoft.com/office/powerpoint/2010/main" val="403156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AA642B-BE17-4111-863E-C8B68060973D}" type="slidenum">
              <a:rPr lang="en-US"/>
              <a:pPr/>
              <a:t>9</a:t>
            </a:fld>
            <a:endParaRPr lang="en-US"/>
          </a:p>
        </p:txBody>
      </p:sp>
      <p:sp>
        <p:nvSpPr>
          <p:cNvPr id="27650" name="Rectangle 2"/>
          <p:cNvSpPr>
            <a:spLocks noGrp="1" noChangeArrowheads="1"/>
          </p:cNvSpPr>
          <p:nvPr>
            <p:ph type="title"/>
          </p:nvPr>
        </p:nvSpPr>
        <p:spPr/>
        <p:txBody>
          <a:bodyPr/>
          <a:lstStyle/>
          <a:p>
            <a:pPr algn="ctr"/>
            <a:r>
              <a:rPr lang="en-US" dirty="0">
                <a:solidFill>
                  <a:schemeClr val="tx1">
                    <a:lumMod val="85000"/>
                  </a:schemeClr>
                </a:solidFill>
              </a:rPr>
              <a:t>The Ripening Lesson</a:t>
            </a:r>
          </a:p>
        </p:txBody>
      </p:sp>
      <p:sp>
        <p:nvSpPr>
          <p:cNvPr id="27651" name="Rectangle 3"/>
          <p:cNvSpPr>
            <a:spLocks noGrp="1" noChangeArrowheads="1"/>
          </p:cNvSpPr>
          <p:nvPr>
            <p:ph type="body" idx="1"/>
          </p:nvPr>
        </p:nvSpPr>
        <p:spPr/>
        <p:txBody>
          <a:bodyPr/>
          <a:lstStyle/>
          <a:p>
            <a:pPr>
              <a:lnSpc>
                <a:spcPct val="90000"/>
              </a:lnSpc>
            </a:pPr>
            <a:r>
              <a:rPr lang="en-US" sz="2800" dirty="0">
                <a:solidFill>
                  <a:schemeClr val="accent1">
                    <a:lumMod val="40000"/>
                    <a:lumOff val="60000"/>
                  </a:schemeClr>
                </a:solidFill>
              </a:rPr>
              <a:t>Based on history of 4(a)(2) and pragmatic approach, the law should be that premature NOA’s ripen so that people do not get defaulted out of an appeal.  Some 9</a:t>
            </a:r>
            <a:r>
              <a:rPr lang="en-US" sz="2800" baseline="30000" dirty="0">
                <a:solidFill>
                  <a:schemeClr val="accent1">
                    <a:lumMod val="40000"/>
                    <a:lumOff val="60000"/>
                  </a:schemeClr>
                </a:solidFill>
              </a:rPr>
              <a:t>th</a:t>
            </a:r>
            <a:r>
              <a:rPr lang="en-US" sz="2800" dirty="0">
                <a:solidFill>
                  <a:schemeClr val="accent1">
                    <a:lumMod val="40000"/>
                    <a:lumOff val="60000"/>
                  </a:schemeClr>
                </a:solidFill>
              </a:rPr>
              <a:t> Cir. panels ignore the </a:t>
            </a:r>
            <a:r>
              <a:rPr lang="en-US" sz="2800" i="1" dirty="0" err="1">
                <a:solidFill>
                  <a:schemeClr val="accent1">
                    <a:lumMod val="40000"/>
                    <a:lumOff val="60000"/>
                  </a:schemeClr>
                </a:solidFill>
              </a:rPr>
              <a:t>Firstier</a:t>
            </a:r>
            <a:r>
              <a:rPr lang="en-US" sz="2800" dirty="0">
                <a:solidFill>
                  <a:schemeClr val="accent1">
                    <a:lumMod val="40000"/>
                    <a:lumOff val="60000"/>
                  </a:schemeClr>
                </a:solidFill>
              </a:rPr>
              <a:t> overlay and simply ripen the appeals.  But some don’t.</a:t>
            </a:r>
          </a:p>
          <a:p>
            <a:pPr>
              <a:lnSpc>
                <a:spcPct val="90000"/>
              </a:lnSpc>
            </a:pPr>
            <a:r>
              <a:rPr lang="en-US" sz="2800" dirty="0">
                <a:solidFill>
                  <a:schemeClr val="accent1">
                    <a:lumMod val="40000"/>
                    <a:lumOff val="60000"/>
                  </a:schemeClr>
                </a:solidFill>
              </a:rPr>
              <a:t>If in doubt file the NOA and file a second one when the case is wrapped up with a final order where the district court is done, even if it seems silly.  Better safe that sorry.</a:t>
            </a:r>
          </a:p>
          <a:p>
            <a:pPr marL="0" indent="0">
              <a:lnSpc>
                <a:spcPct val="90000"/>
              </a:lnSpc>
              <a:buNone/>
            </a:pPr>
            <a:r>
              <a:rPr lang="en-US" sz="2800" dirty="0">
                <a:solidFill>
                  <a:schemeClr val="accent2"/>
                </a:solidFill>
              </a:rPr>
              <a:t> </a:t>
            </a:r>
            <a:r>
              <a:rPr lang="en-US" sz="2800" dirty="0" smtClean="0">
                <a:solidFill>
                  <a:schemeClr val="accent2"/>
                </a:solidFill>
              </a:rPr>
              <a:t>                       </a:t>
            </a:r>
            <a:r>
              <a:rPr lang="en-US" sz="2800" u="sng" dirty="0" smtClean="0">
                <a:solidFill>
                  <a:schemeClr val="accent2"/>
                </a:solidFill>
              </a:rPr>
              <a:t>Be </a:t>
            </a:r>
            <a:r>
              <a:rPr lang="en-US" sz="2800" u="sng" dirty="0">
                <a:solidFill>
                  <a:schemeClr val="accent2"/>
                </a:solidFill>
              </a:rPr>
              <a:t>alert to this issue, on both sides of an appeal</a:t>
            </a:r>
            <a:r>
              <a:rPr lang="en-US" sz="2800" dirty="0">
                <a:solidFill>
                  <a:schemeClr val="accent2"/>
                </a:solidFill>
              </a:rPr>
              <a:t>.</a:t>
            </a:r>
          </a:p>
        </p:txBody>
      </p:sp>
      <p:sp>
        <p:nvSpPr>
          <p:cNvPr id="7" name="Footer Placeholder 3"/>
          <p:cNvSpPr>
            <a:spLocks noGrp="1"/>
          </p:cNvSpPr>
          <p:nvPr>
            <p:ph type="ftr" sz="quarter" idx="11"/>
          </p:nvPr>
        </p:nvSpPr>
        <p:spPr/>
        <p:txBody>
          <a:bodyPr/>
          <a:lstStyle/>
          <a:p>
            <a:r>
              <a:rPr lang="en-US" dirty="0" smtClean="0"/>
              <a:t>www.onellp.com</a:t>
            </a:r>
            <a:endParaRPr lang="en-US" dirty="0"/>
          </a:p>
        </p:txBody>
      </p:sp>
    </p:spTree>
    <p:extLst>
      <p:ext uri="{BB962C8B-B14F-4D97-AF65-F5344CB8AC3E}">
        <p14:creationId xmlns:p14="http://schemas.microsoft.com/office/powerpoint/2010/main" val="3728802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dissolve">
                                      <p:cBhvr>
                                        <p:cTn id="17" dur="5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dissolve">
                                      <p:cBhvr>
                                        <p:cTn id="22"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EBF427C26CA4FB19CC12B1EA60C6E" ma:contentTypeVersion="32" ma:contentTypeDescription="Create a new document." ma:contentTypeScope="" ma:versionID="5f79dd5e544d1b488790c685d9a917ff">
  <xsd:schema xmlns:xsd="http://www.w3.org/2001/XMLSchema" xmlns:xs="http://www.w3.org/2001/XMLSchema" xmlns:p="http://schemas.microsoft.com/office/2006/metadata/properties" xmlns:ns1="http://schemas.microsoft.com/sharepoint/v3" xmlns:ns2="7cd54ebd-23da-41a0-bc7e-0dd99fffe0e0" xmlns:ns3="37cc3118-02ed-4079-83f4-d47546136ab9" xmlns:ns4="21fbb4c7-25ba-45b5-a50d-5be55883f0ce" targetNamespace="http://schemas.microsoft.com/office/2006/metadata/properties" ma:root="true" ma:fieldsID="4f5c2873753ae8a4f32487674e15fda5" ns1:_="" ns2:_="" ns3:_="" ns4:_="">
    <xsd:import namespace="http://schemas.microsoft.com/sharepoint/v3"/>
    <xsd:import namespace="7cd54ebd-23da-41a0-bc7e-0dd99fffe0e0"/>
    <xsd:import namespace="37cc3118-02ed-4079-83f4-d47546136ab9"/>
    <xsd:import namespace="21fbb4c7-25ba-45b5-a50d-5be55883f0ce"/>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element ref="ns2:DLCPolicyLabelValue" minOccurs="0"/>
                <xsd:element ref="ns2:DLCPolicyLabelClientValue" minOccurs="0"/>
                <xsd:element ref="ns2:DLCPolicyLabelLock" minOccurs="0"/>
                <xsd:element ref="ns1:DocumentSetDescription" minOccurs="0"/>
                <xsd:element ref="ns3:e3e37b33662e43baafb6ab72da6e5ac4" minOccurs="0"/>
                <xsd:element ref="ns4:TaxCatchAll" minOccurs="0"/>
                <xsd:element ref="ns4: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element name="DocumentSetDescription" ma:index="16"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d54ebd-23da-41a0-bc7e-0dd99fffe0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LCPolicyLabelValue" ma:index="1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cc3118-02ed-4079-83f4-d47546136ab9" elementFormDefault="qualified">
    <xsd:import namespace="http://schemas.microsoft.com/office/2006/documentManagement/types"/>
    <xsd:import namespace="http://schemas.microsoft.com/office/infopath/2007/PartnerControls"/>
    <xsd:element name="e3e37b33662e43baafb6ab72da6e5ac4" ma:index="17" nillable="true" ma:taxonomy="true" ma:internalName="e3e37b33662e43baafb6ab72da6e5ac4" ma:taxonomyFieldName="Categorization" ma:displayName="Categorization" ma:readOnly="false" ma:default="1;#Agreement|f2693fcd-3d58-478c-a9c2-58955c0f1c39" ma:fieldId="{e3e37b33-662e-43ba-afb6-ab72da6e5ac4}" ma:sspId="4cea408d-21e5-4a4d-9d43-70608b887cca" ma:termSetId="39cff53d-ece9-4b49-ad7f-822191e7697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fbb4c7-25ba-45b5-a50d-5be55883f0c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5c47b8e-f38d-4708-be34-f4c2999ded7f}" ma:internalName="TaxCatchAll" ma:showField="CatchAllData" ma:web="21fbb4c7-25ba-45b5-a50d-5be55883f0ce">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85c47b8e-f38d-4708-be34-f4c2999ded7f}" ma:internalName="TaxCatchAllLabel" ma:readOnly="true" ma:showField="CatchAllDataLabel" ma:web="21fbb4c7-25ba-45b5-a50d-5be55883f0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4cea408d-21e5-4a4d-9d43-70608b887cca" ContentTypeId="0x010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Policy Label Generator</Name>
    <Synchronization>Synchronous</Synchronization>
    <Type>10001</Type>
    <SequenceNumber>1000</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10002</Type>
    <SequenceNumber>1001</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10004</Type>
    <SequenceNumber>1002</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10006</Type>
    <SequenceNumber>1003</SequenceNumber>
    <Assembly>Microsoft.Office.Policy, Version=14.0.0.0, Culture=neutral, PublicKeyToken=71e9bce111e9429c</Assembly>
    <Class>Microsoft.Office.RecordsManagement.Internal.LabelHandler</Class>
    <Data/>
    <Filter/>
  </Receiver>
</spe:Receivers>
</file>

<file path=customXml/item4.xml><?xml version="1.0" encoding="utf-8"?>
<?mso-contentType ?>
<p:Policy xmlns:p="office.server.policy" id="" local="true">
  <p:Name>Document</p:Name>
  <p:Description/>
  <p:Statement/>
  <p:PolicyItems>
    <p:PolicyItem featureId="Microsoft.Office.RecordsManagement.PolicyFeatures.PolicyLabel" staticId="0x0101|550916884" UniqueId="c893fdd0-5720-46f5-97b9-87fc6f7d8302">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font>Times New Roman</font>
            <fontsize>12</fontsize>
          </properties>
          <segment type="metadata">_dlc_DocId</segment>
        </label>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DLCPolicyLabelLock xmlns="7cd54ebd-23da-41a0-bc7e-0dd99fffe0e0" xsi:nil="true"/>
    <DocumentSetDescription xmlns="http://schemas.microsoft.com/sharepoint/v3" xsi:nil="true"/>
    <TaxCatchAll xmlns="21fbb4c7-25ba-45b5-a50d-5be55883f0ce"/>
    <e3e37b33662e43baafb6ab72da6e5ac4 xmlns="37cc3118-02ed-4079-83f4-d47546136ab9">
      <Terms xmlns="http://schemas.microsoft.com/office/infopath/2007/PartnerControls">
        <TermInfo xmlns="http://schemas.microsoft.com/office/infopath/2007/PartnerControls">
          <TermName xmlns="http://schemas.microsoft.com/office/infopath/2007/PartnerControls">Agreement</TermName>
          <TermId xmlns="http://schemas.microsoft.com/office/infopath/2007/PartnerControls">f2693fcd-3d58-478c-a9c2-58955c0f1c39</TermId>
        </TermInfo>
      </Terms>
    </e3e37b33662e43baafb6ab72da6e5ac4>
    <DLCPolicyLabelClientValue xmlns="7cd54ebd-23da-41a0-bc7e-0dd99fffe0e0" xsi:nil="true"/>
  </documentManagement>
</p:properties>
</file>

<file path=customXml/itemProps1.xml><?xml version="1.0" encoding="utf-8"?>
<ds:datastoreItem xmlns:ds="http://schemas.openxmlformats.org/officeDocument/2006/customXml" ds:itemID="{FA732C3C-D274-437E-A0CF-DBF5AB3B7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d54ebd-23da-41a0-bc7e-0dd99fffe0e0"/>
    <ds:schemaRef ds:uri="37cc3118-02ed-4079-83f4-d47546136ab9"/>
    <ds:schemaRef ds:uri="21fbb4c7-25ba-45b5-a50d-5be55883f0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A91525-844F-4950-82B8-B61A70B14DBB}">
  <ds:schemaRefs>
    <ds:schemaRef ds:uri="Microsoft.SharePoint.Taxonomy.ContentTypeSync"/>
  </ds:schemaRefs>
</ds:datastoreItem>
</file>

<file path=customXml/itemProps3.xml><?xml version="1.0" encoding="utf-8"?>
<ds:datastoreItem xmlns:ds="http://schemas.openxmlformats.org/officeDocument/2006/customXml" ds:itemID="{6A44969A-3E80-4809-ACBE-E34BE5447E57}">
  <ds:schemaRefs>
    <ds:schemaRef ds:uri="http://schemas.microsoft.com/sharepoint/events"/>
  </ds:schemaRefs>
</ds:datastoreItem>
</file>

<file path=customXml/itemProps4.xml><?xml version="1.0" encoding="utf-8"?>
<ds:datastoreItem xmlns:ds="http://schemas.openxmlformats.org/officeDocument/2006/customXml" ds:itemID="{2BC65727-EDC9-44AC-A9AE-B23A6B48EE4D}">
  <ds:schemaRefs>
    <ds:schemaRef ds:uri="office.server.policy"/>
  </ds:schemaRefs>
</ds:datastoreItem>
</file>

<file path=customXml/itemProps5.xml><?xml version="1.0" encoding="utf-8"?>
<ds:datastoreItem xmlns:ds="http://schemas.openxmlformats.org/officeDocument/2006/customXml" ds:itemID="{3E12333E-A6C5-4187-BAFB-34F48D32CE5A}">
  <ds:schemaRefs>
    <ds:schemaRef ds:uri="http://schemas.microsoft.com/sharepoint/v3/contenttype/forms"/>
  </ds:schemaRefs>
</ds:datastoreItem>
</file>

<file path=customXml/itemProps6.xml><?xml version="1.0" encoding="utf-8"?>
<ds:datastoreItem xmlns:ds="http://schemas.openxmlformats.org/officeDocument/2006/customXml" ds:itemID="{3E5572E6-E561-4655-8FE2-3CCB113E875E}">
  <ds:schemaRefs>
    <ds:schemaRef ds:uri="http://schemas.microsoft.com/office/2006/documentManagement/types"/>
    <ds:schemaRef ds:uri="21fbb4c7-25ba-45b5-a50d-5be55883f0ce"/>
    <ds:schemaRef ds:uri="http://purl.org/dc/elements/1.1/"/>
    <ds:schemaRef ds:uri="http://schemas.microsoft.com/office/infopath/2007/PartnerControls"/>
    <ds:schemaRef ds:uri="http://schemas.openxmlformats.org/package/2006/metadata/core-properties"/>
    <ds:schemaRef ds:uri="37cc3118-02ed-4079-83f4-d47546136ab9"/>
    <ds:schemaRef ds:uri="http://schemas.microsoft.com/sharepoint/v3"/>
    <ds:schemaRef ds:uri="7cd54ebd-23da-41a0-bc7e-0dd99fffe0e0"/>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1388</TotalTime>
  <Words>2945</Words>
  <Application>Microsoft Office PowerPoint</Application>
  <PresentationFormat>Widescreen</PresentationFormat>
  <Paragraphs>281</Paragraphs>
  <Slides>44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Corbel</vt:lpstr>
      <vt:lpstr>Wingdings</vt:lpstr>
      <vt:lpstr>Office Theme</vt:lpstr>
      <vt:lpstr>Winning on Appeal </vt:lpstr>
      <vt:lpstr>             Kitchen Sink Approach is Generally Bad </vt:lpstr>
      <vt:lpstr>              Why Secure Appellate Counsel?</vt:lpstr>
      <vt:lpstr>When to file the Notice of Appeal and when not to count on the filed one as sufficient </vt:lpstr>
      <vt:lpstr>Rule 4(a)(2)</vt:lpstr>
      <vt:lpstr>The Supreme Court Strikes Back: Firstier v. Investors Mortg. Co., 498 U.S. 269 (1991)</vt:lpstr>
      <vt:lpstr>Examples of when Rule 4(a)(2) ripening has not occurred </vt:lpstr>
      <vt:lpstr>Examples of when Rule 4(a)(2) ripening has not occurred </vt:lpstr>
      <vt:lpstr>The Ripening Lesson</vt:lpstr>
      <vt:lpstr>Tolling for NOA: Be Careful</vt:lpstr>
      <vt:lpstr>No Finality, But You Want to Appeal: Other Federal Mechanisms </vt:lpstr>
      <vt:lpstr>Standards of Review</vt:lpstr>
      <vt:lpstr>Clear Error</vt:lpstr>
      <vt:lpstr>Question of law </vt:lpstr>
      <vt:lpstr>Abuse of discretion</vt:lpstr>
      <vt:lpstr>Arbitrary &amp; capricious (admin rulings)</vt:lpstr>
      <vt:lpstr>Briefing: Standards of Review and Prejudicial Error</vt:lpstr>
      <vt:lpstr>Briefing: Use an “Introduction” Section </vt:lpstr>
      <vt:lpstr>Briefing: Choose Issues Wisely, But Choose </vt:lpstr>
      <vt:lpstr>What EXACTLY do you want the Court to Hold?</vt:lpstr>
      <vt:lpstr>Exact Disposition </vt:lpstr>
      <vt:lpstr>Briefing: Your Audience in a Federal Appeal </vt:lpstr>
      <vt:lpstr>The Merits Panels: Who and How Chosen </vt:lpstr>
      <vt:lpstr>Case Study: One Appeal in the Ninth Circuit</vt:lpstr>
      <vt:lpstr>The Case</vt:lpstr>
      <vt:lpstr>Response Prism</vt:lpstr>
      <vt:lpstr>An “Introduction” is Critical</vt:lpstr>
      <vt:lpstr>¶ 2 of Introduction: No abstracts – who and what</vt:lpstr>
      <vt:lpstr>¶ 3 Intro: Judge below did what?</vt:lpstr>
      <vt:lpstr>Intro – Framing the Issue</vt:lpstr>
      <vt:lpstr>Facts</vt:lpstr>
      <vt:lpstr>Argument</vt:lpstr>
      <vt:lpstr>Signposts</vt:lpstr>
      <vt:lpstr>Signposts, succinct issue and argument framing</vt:lpstr>
      <vt:lpstr>Conclusion: Maintain theme and use tools that may not have been germane legally to the argument but have powerful atmospheric value</vt:lpstr>
      <vt:lpstr>Don’t Oversell </vt:lpstr>
      <vt:lpstr>Oral Argument</vt:lpstr>
      <vt:lpstr>Q and A</vt:lpstr>
      <vt:lpstr>Effective Arguments</vt:lpstr>
      <vt:lpstr>Oral Argument - Staying Cool</vt:lpstr>
      <vt:lpstr>Disposition - Possible Outcomes</vt:lpstr>
      <vt:lpstr>Amicus Briefs</vt:lpstr>
      <vt:lpstr>Federal Appellate Mediation Program</vt:lpstr>
      <vt:lpstr>Pro Bono Appellate Program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Winning on Appeal</dc:title>
  <dc:creator>Peter Afrasiabi</dc:creator>
  <cp:lastModifiedBy>Peter Afrasiabi</cp:lastModifiedBy>
  <cp:revision>23</cp:revision>
  <dcterms:created xsi:type="dcterms:W3CDTF">2013-12-30T22:21:30Z</dcterms:created>
  <dcterms:modified xsi:type="dcterms:W3CDTF">2013-12-31T21:30:17Z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0x0101007CDEBF427C26CA4FB19CC12B1EA60C6E</vt:lpwstr>
  </property>
</Properties>
</file>